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336" r:id="rId3"/>
    <p:sldId id="355" r:id="rId4"/>
    <p:sldId id="357" r:id="rId5"/>
    <p:sldId id="289" r:id="rId6"/>
    <p:sldId id="335" r:id="rId7"/>
    <p:sldId id="312" r:id="rId8"/>
    <p:sldId id="352" r:id="rId9"/>
    <p:sldId id="359" r:id="rId10"/>
    <p:sldId id="292" r:id="rId11"/>
    <p:sldId id="353" r:id="rId12"/>
    <p:sldId id="337" r:id="rId13"/>
    <p:sldId id="338" r:id="rId14"/>
    <p:sldId id="294" r:id="rId15"/>
    <p:sldId id="339" r:id="rId16"/>
    <p:sldId id="308" r:id="rId17"/>
    <p:sldId id="340" r:id="rId18"/>
    <p:sldId id="356" r:id="rId19"/>
    <p:sldId id="361" r:id="rId20"/>
    <p:sldId id="345" r:id="rId21"/>
    <p:sldId id="350" r:id="rId22"/>
    <p:sldId id="332" r:id="rId23"/>
    <p:sldId id="343" r:id="rId24"/>
    <p:sldId id="342" r:id="rId25"/>
    <p:sldId id="331" r:id="rId26"/>
    <p:sldId id="334" r:id="rId27"/>
    <p:sldId id="341" r:id="rId28"/>
    <p:sldId id="305" r:id="rId29"/>
    <p:sldId id="351" r:id="rId30"/>
    <p:sldId id="303" r:id="rId31"/>
    <p:sldId id="347" r:id="rId32"/>
    <p:sldId id="326" r:id="rId33"/>
    <p:sldId id="348" r:id="rId34"/>
    <p:sldId id="360" r:id="rId35"/>
    <p:sldId id="358" r:id="rId36"/>
    <p:sldId id="272" r:id="rId37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39"/>
    </p:embeddedFont>
    <p:embeddedFont>
      <p:font typeface="나눔스퀘어 Extra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E0A"/>
    <a:srgbClr val="EBF1DE"/>
    <a:srgbClr val="9BBB59"/>
    <a:srgbClr val="28882A"/>
    <a:srgbClr val="377E32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5202" autoAdjust="0"/>
  </p:normalViewPr>
  <p:slideViewPr>
    <p:cSldViewPr showGuides="1">
      <p:cViewPr varScale="1">
        <p:scale>
          <a:sx n="63" d="100"/>
          <a:sy n="63" d="100"/>
        </p:scale>
        <p:origin x="77" y="8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034"/>
    </p:cViewPr>
  </p:sorterViewPr>
  <p:notesViewPr>
    <p:cSldViewPr>
      <p:cViewPr>
        <p:scale>
          <a:sx n="66" d="100"/>
          <a:sy n="66" d="100"/>
        </p:scale>
        <p:origin x="3134" y="-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79D2D-13BF-4F3F-93F5-D890CD6246EC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4DBAB-2BCD-41E6-ADC8-E364A1EE8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6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28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협업공간입니다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참여자 목록이 보여집니다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57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참여된</a:t>
            </a:r>
            <a:r>
              <a:rPr lang="ko-KR" altLang="en-US" dirty="0"/>
              <a:t> 유저들을 </a:t>
            </a:r>
            <a:r>
              <a:rPr lang="en-US" altLang="ko-KR" dirty="0" err="1"/>
              <a:t>CPUserID</a:t>
            </a:r>
            <a:r>
              <a:rPr lang="ko-KR" altLang="en-US" dirty="0"/>
              <a:t>로 놓고</a:t>
            </a:r>
            <a:endParaRPr lang="en-US" altLang="ko-KR" dirty="0"/>
          </a:p>
          <a:p>
            <a:r>
              <a:rPr lang="en-US" altLang="ko-KR" dirty="0"/>
              <a:t>CP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 err="1"/>
              <a:t>ProjectID</a:t>
            </a:r>
            <a:r>
              <a:rPr lang="en-US" altLang="ko-KR" dirty="0"/>
              <a:t>  </a:t>
            </a:r>
            <a:r>
              <a:rPr lang="en-US" altLang="ko-KR" dirty="0" err="1"/>
              <a:t>DetailProjectID</a:t>
            </a:r>
            <a:r>
              <a:rPr lang="ko-KR" altLang="en-US" dirty="0"/>
              <a:t>등 현재 참여중인 과제와 세부 과제들의 내용들을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46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협업 계획서는 협업에 대한 전반적인 내용을 다루는 페이지로</a:t>
            </a:r>
            <a:endParaRPr lang="en-US" altLang="ko-KR" dirty="0"/>
          </a:p>
          <a:p>
            <a:r>
              <a:rPr lang="ko-KR" altLang="en-US" dirty="0"/>
              <a:t>프로젝트 목적 및 목표</a:t>
            </a:r>
            <a:r>
              <a:rPr lang="en-US" altLang="ko-KR" dirty="0"/>
              <a:t>(goal), </a:t>
            </a:r>
            <a:r>
              <a:rPr lang="ko-KR" altLang="en-US" dirty="0"/>
              <a:t>예상기간</a:t>
            </a:r>
            <a:r>
              <a:rPr lang="en-US" altLang="ko-KR" dirty="0"/>
              <a:t>(</a:t>
            </a:r>
            <a:r>
              <a:rPr lang="en-US" altLang="ko-KR" dirty="0" err="1"/>
              <a:t>start,finish</a:t>
            </a:r>
            <a:r>
              <a:rPr lang="en-US" altLang="ko-KR" dirty="0"/>
              <a:t>), </a:t>
            </a:r>
            <a:r>
              <a:rPr lang="ko-KR" altLang="en-US" dirty="0"/>
              <a:t>예산</a:t>
            </a:r>
            <a:r>
              <a:rPr lang="en-US" altLang="ko-KR" dirty="0"/>
              <a:t>(budget), </a:t>
            </a:r>
            <a:r>
              <a:rPr lang="ko-KR" altLang="en-US" dirty="0"/>
              <a:t>세부과제</a:t>
            </a:r>
            <a:r>
              <a:rPr lang="en-US" altLang="ko-KR" dirty="0"/>
              <a:t>(detail project ID)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31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협업 계획서는 협업에 대한 전반적인 내용을 다루는 페이지로</a:t>
            </a:r>
            <a:endParaRPr lang="en-US" altLang="ko-KR" dirty="0"/>
          </a:p>
          <a:p>
            <a:r>
              <a:rPr lang="ko-KR" altLang="en-US" dirty="0"/>
              <a:t>프로젝트 목적 및 목표</a:t>
            </a:r>
            <a:r>
              <a:rPr lang="en-US" altLang="ko-KR" dirty="0"/>
              <a:t>(goal), </a:t>
            </a:r>
            <a:r>
              <a:rPr lang="ko-KR" altLang="en-US" dirty="0"/>
              <a:t>예상기간</a:t>
            </a:r>
            <a:r>
              <a:rPr lang="en-US" altLang="ko-KR" dirty="0"/>
              <a:t>(</a:t>
            </a:r>
            <a:r>
              <a:rPr lang="en-US" altLang="ko-KR" dirty="0" err="1"/>
              <a:t>start,finish</a:t>
            </a:r>
            <a:r>
              <a:rPr lang="en-US" altLang="ko-KR" dirty="0"/>
              <a:t>), </a:t>
            </a:r>
            <a:r>
              <a:rPr lang="ko-KR" altLang="en-US" dirty="0"/>
              <a:t>예산</a:t>
            </a:r>
            <a:r>
              <a:rPr lang="en-US" altLang="ko-KR" dirty="0"/>
              <a:t>(budget), </a:t>
            </a:r>
            <a:r>
              <a:rPr lang="ko-KR" altLang="en-US" dirty="0"/>
              <a:t>세부과제</a:t>
            </a:r>
            <a:r>
              <a:rPr lang="en-US" altLang="ko-KR" dirty="0"/>
              <a:t>(detail project ID)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097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협업 진행현황은 협업에 포함된 과제들과 그 세부과제들에 대한 진행률을 보여주는 페이지로 각 세부과제들은 과제에 중요성에 관련된 가중치</a:t>
            </a:r>
            <a:r>
              <a:rPr lang="en-US" altLang="ko-KR" dirty="0"/>
              <a:t>(weight)</a:t>
            </a:r>
            <a:r>
              <a:rPr lang="ko-KR" altLang="en-US" dirty="0"/>
              <a:t>를 가지고 있고 그 진행률을 </a:t>
            </a:r>
            <a:r>
              <a:rPr lang="en-US" altLang="ko-KR" dirty="0" err="1"/>
              <a:t>cppartprogress</a:t>
            </a:r>
            <a:r>
              <a:rPr lang="ko-KR" altLang="en-US" dirty="0"/>
              <a:t>데이터에 저장하여</a:t>
            </a:r>
            <a:br>
              <a:rPr lang="en-US" altLang="ko-KR" dirty="0"/>
            </a:br>
            <a:r>
              <a:rPr lang="ko-KR" altLang="en-US" dirty="0"/>
              <a:t>과제 진행률은 그 데이터들의  합계로 데이터를 </a:t>
            </a:r>
            <a:r>
              <a:rPr lang="ko-KR" altLang="en-US" dirty="0" err="1"/>
              <a:t>산술계산하여</a:t>
            </a:r>
            <a:r>
              <a:rPr lang="ko-KR" altLang="en-US" dirty="0"/>
              <a:t> 전체진행현황 데이터까지 보여주게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77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68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협업플레이스는</a:t>
            </a:r>
            <a:r>
              <a:rPr lang="ko-KR" altLang="en-US" dirty="0"/>
              <a:t> 협업에 대한 업무들이 이뤄지는 공간으로 </a:t>
            </a:r>
            <a:endParaRPr lang="en-US" altLang="ko-KR" dirty="0"/>
          </a:p>
          <a:p>
            <a:r>
              <a:rPr lang="en-US" altLang="ko-KR" dirty="0" err="1"/>
              <a:t>DetailProject</a:t>
            </a:r>
            <a:r>
              <a:rPr lang="ko-KR" altLang="en-US" dirty="0"/>
              <a:t>의 관련된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과제에 대한 세부과제들이 나타나져 있고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2FC4ED-593D-40DB-820E-9448CF469B40}"/>
              </a:ext>
            </a:extLst>
          </p:cNvPr>
          <p:cNvSpPr/>
          <p:nvPr/>
        </p:nvSpPr>
        <p:spPr>
          <a:xfrm>
            <a:off x="3336796" y="1907704"/>
            <a:ext cx="864096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58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794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55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8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78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9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7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두가지 중요 기능은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협업 기능과 알림</a:t>
            </a:r>
            <a:r>
              <a:rPr lang="en-US" altLang="ko-KR" dirty="0"/>
              <a:t>(</a:t>
            </a:r>
            <a:r>
              <a:rPr lang="ko-KR" altLang="en-US" dirty="0"/>
              <a:t>행사</a:t>
            </a:r>
            <a:r>
              <a:rPr lang="en-US" altLang="ko-KR" dirty="0"/>
              <a:t>, </a:t>
            </a: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소식</a:t>
            </a:r>
            <a:r>
              <a:rPr lang="en-US" altLang="ko-KR" dirty="0"/>
              <a:t>) </a:t>
            </a:r>
            <a:r>
              <a:rPr lang="ko-KR" altLang="en-US" dirty="0"/>
              <a:t>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선정이유는 논문 작성과 투고는 기본적으로 이루어지는 과정이고</a:t>
            </a:r>
            <a:endParaRPr lang="en-US" altLang="ko-KR" dirty="0"/>
          </a:p>
          <a:p>
            <a:r>
              <a:rPr lang="ko-KR" altLang="en-US" dirty="0" err="1"/>
              <a:t>연구자들간의</a:t>
            </a:r>
            <a:r>
              <a:rPr lang="ko-KR" altLang="en-US" dirty="0"/>
              <a:t> 소통과 연구협력 증진을 위해 중요한 기능이라 생각되어서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협업 과정을 먼저 </a:t>
            </a:r>
            <a:r>
              <a:rPr lang="ko-KR" altLang="en-US" dirty="0" err="1"/>
              <a:t>소개드리면</a:t>
            </a:r>
            <a:r>
              <a:rPr lang="ko-KR" altLang="en-US" dirty="0"/>
              <a:t> 협업 관계가 형성 되기 위해서는 </a:t>
            </a:r>
            <a:endParaRPr lang="en-US" altLang="ko-KR" dirty="0"/>
          </a:p>
          <a:p>
            <a:r>
              <a:rPr lang="ko-KR" altLang="en-US" dirty="0"/>
              <a:t>협업하고 싶은 사람에게 협업 요청을 보냅니다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협업 요청 페이지에는 요청한 사람</a:t>
            </a:r>
            <a:r>
              <a:rPr lang="en-US" altLang="ko-KR" dirty="0"/>
              <a:t>(user)</a:t>
            </a:r>
            <a:r>
              <a:rPr lang="ko-KR" altLang="en-US" dirty="0"/>
              <a:t>과 그 사람의 소속종류</a:t>
            </a:r>
            <a:r>
              <a:rPr lang="en-US" altLang="ko-KR" dirty="0"/>
              <a:t>(</a:t>
            </a:r>
            <a:r>
              <a:rPr lang="en-US" altLang="ko-KR" dirty="0" err="1"/>
              <a:t>useraffiliation</a:t>
            </a:r>
            <a:r>
              <a:rPr lang="en-US" altLang="ko-KR" dirty="0"/>
              <a:t>) </a:t>
            </a:r>
            <a:r>
              <a:rPr lang="ko-KR" altLang="en-US" dirty="0"/>
              <a:t>등을 보여주고 협업 제목을 클릭하게 되면 협업 페이지로 이동하게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4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협업에 대한 내용을 구성 </a:t>
            </a:r>
            <a:r>
              <a:rPr lang="ko-KR" altLang="en-US" dirty="0" err="1"/>
              <a:t>해놓은</a:t>
            </a:r>
            <a:r>
              <a:rPr lang="ko-KR" altLang="en-US" dirty="0"/>
              <a:t> 참여자가 유저에게 협업요청을 보냅니다</a:t>
            </a:r>
            <a:r>
              <a:rPr lang="en-US" altLang="ko-KR" dirty="0"/>
              <a:t>. </a:t>
            </a:r>
            <a:r>
              <a:rPr lang="ko-KR" altLang="en-US" dirty="0"/>
              <a:t>유저는 협업을 눌러 협업에 대한 내용을 둘러보고 협업에 대한 참여 여부를 </a:t>
            </a:r>
            <a:r>
              <a:rPr lang="en-US" altLang="ko-KR" dirty="0"/>
              <a:t>Agree </a:t>
            </a:r>
            <a:r>
              <a:rPr lang="ko-KR" altLang="en-US" dirty="0"/>
              <a:t>에 넣어줄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68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나의 협업이란 현재 내가 참여하고 있는 협업들의 리스트를 보여주는 기능입니다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88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UserID</a:t>
            </a:r>
            <a:r>
              <a:rPr lang="ko-KR" altLang="en-US" dirty="0"/>
              <a:t>가 들어있는 </a:t>
            </a:r>
            <a:r>
              <a:rPr lang="ko-KR" altLang="en-US" dirty="0" err="1"/>
              <a:t>협업들에서</a:t>
            </a:r>
            <a:r>
              <a:rPr lang="ko-KR" altLang="en-US" dirty="0"/>
              <a:t> 정보를 가져와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0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UserID</a:t>
            </a:r>
            <a:r>
              <a:rPr lang="ko-KR" altLang="en-US" dirty="0"/>
              <a:t>가 들어있는 </a:t>
            </a:r>
            <a:r>
              <a:rPr lang="ko-KR" altLang="en-US" dirty="0" err="1"/>
              <a:t>협업들에서</a:t>
            </a:r>
            <a:r>
              <a:rPr lang="ko-KR" altLang="en-US" dirty="0"/>
              <a:t> 정보를 가져와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DBAB-2BCD-41E6-ADC8-E364A1EE8E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1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7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5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09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5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0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30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1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7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40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67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EE2E-F0EA-4A3F-9DDD-93B35E93A1B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65AB4-B275-4B78-83F5-EAE683278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3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7553" y="1779662"/>
            <a:ext cx="7772400" cy="1102519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GRICS</a:t>
            </a:r>
            <a:b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Gachon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Research Information Cooperation System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H="1">
            <a:off x="-16491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9050726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 flipH="1">
            <a:off x="4517116" y="-4533609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 flipH="1">
            <a:off x="4528995" y="516617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A2526AF-10F6-407F-AC3B-BA7F76915D41}"/>
              </a:ext>
            </a:extLst>
          </p:cNvPr>
          <p:cNvSpPr txBox="1">
            <a:spLocks/>
          </p:cNvSpPr>
          <p:nvPr/>
        </p:nvSpPr>
        <p:spPr>
          <a:xfrm>
            <a:off x="668077" y="3579862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시분설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856994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268759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참여자 목록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632432"/>
              </p:ext>
            </p:extLst>
          </p:nvPr>
        </p:nvGraphicFramePr>
        <p:xfrm>
          <a:off x="6603464" y="458836"/>
          <a:ext cx="2403730" cy="85870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파트너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나의 협업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참여자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258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협업 제시자나 권한이 있는 사람은 참여자</a:t>
                      </a:r>
                      <a:r>
                        <a:rPr lang="en-US" altLang="ko-KR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역할 등을 관리할 수 있는 화면으로 이동할 수 있는           아이콘이 활성화됨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8B091B-01DF-4AA2-83C1-409CD826826A}"/>
              </a:ext>
            </a:extLst>
          </p:cNvPr>
          <p:cNvGrpSpPr/>
          <p:nvPr/>
        </p:nvGrpSpPr>
        <p:grpSpPr>
          <a:xfrm>
            <a:off x="2883430" y="1583843"/>
            <a:ext cx="216025" cy="192009"/>
            <a:chOff x="4283968" y="3288349"/>
            <a:chExt cx="1008112" cy="8395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896FF7-104D-46A4-9DF6-E9EE8F26B392}"/>
                </a:ext>
              </a:extLst>
            </p:cNvPr>
            <p:cNvSpPr/>
            <p:nvPr/>
          </p:nvSpPr>
          <p:spPr>
            <a:xfrm>
              <a:off x="4283968" y="3288349"/>
              <a:ext cx="1008112" cy="839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E63066-123A-487E-BA39-D8658A200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207" y="3288349"/>
              <a:ext cx="833181" cy="839505"/>
            </a:xfrm>
            <a:prstGeom prst="rect">
              <a:avLst/>
            </a:prstGeom>
          </p:spPr>
        </p:pic>
      </p:grpSp>
      <p:sp>
        <p:nvSpPr>
          <p:cNvPr id="16" name="모서리가 둥근 직사각형 416">
            <a:extLst>
              <a:ext uri="{FF2B5EF4-FFF2-40B4-BE49-F238E27FC236}">
                <a16:creationId xmlns:a16="http://schemas.microsoft.com/office/drawing/2014/main" id="{7D87548D-D5EB-418E-B5BA-48B88DB1FE02}"/>
              </a:ext>
            </a:extLst>
          </p:cNvPr>
          <p:cNvSpPr/>
          <p:nvPr/>
        </p:nvSpPr>
        <p:spPr bwMode="auto">
          <a:xfrm flipV="1">
            <a:off x="2877362" y="1555254"/>
            <a:ext cx="217902" cy="224408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2" name="Oval 202">
            <a:extLst>
              <a:ext uri="{FF2B5EF4-FFF2-40B4-BE49-F238E27FC236}">
                <a16:creationId xmlns:a16="http://schemas.microsoft.com/office/drawing/2014/main" id="{C952865C-5A5E-4E99-AB01-8E98419FB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1926" y="1398388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102A84-7869-4F31-B4AD-A11C0BFC6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048204"/>
            <a:ext cx="179584" cy="193132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DCB2A7C7-C89A-4D04-AFF0-9AC911CD97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r="737" b="90261"/>
          <a:stretch/>
        </p:blipFill>
        <p:spPr>
          <a:xfrm>
            <a:off x="742051" y="507580"/>
            <a:ext cx="5534133" cy="500948"/>
          </a:xfrm>
          <a:prstGeom prst="round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240025-DEBE-4664-931B-8D5DEB9906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144694" y="522909"/>
            <a:ext cx="1506209" cy="1573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F8B9C34-E9D1-48FD-A5CD-D9C3530E51E4}"/>
              </a:ext>
            </a:extLst>
          </p:cNvPr>
          <p:cNvGrpSpPr/>
          <p:nvPr/>
        </p:nvGrpSpPr>
        <p:grpSpPr>
          <a:xfrm>
            <a:off x="395536" y="1203598"/>
            <a:ext cx="4104456" cy="3657025"/>
            <a:chOff x="395536" y="1203598"/>
            <a:chExt cx="4104456" cy="3657025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1FC6B05-FE10-4F52-B78C-19894B1F1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2" t="9402" r="35824" b="49067"/>
            <a:stretch/>
          </p:blipFill>
          <p:spPr>
            <a:xfrm>
              <a:off x="395536" y="1203598"/>
              <a:ext cx="4104456" cy="36570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16230A-EA78-4E38-9E2E-CB64EA51C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1" t="4522" r="6033" b="67823"/>
            <a:stretch/>
          </p:blipFill>
          <p:spPr>
            <a:xfrm>
              <a:off x="755576" y="1635646"/>
              <a:ext cx="1093645" cy="440422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4FE560-99DB-4B1D-A5D1-F3AD121769CB}"/>
              </a:ext>
            </a:extLst>
          </p:cNvPr>
          <p:cNvGrpSpPr/>
          <p:nvPr/>
        </p:nvGrpSpPr>
        <p:grpSpPr>
          <a:xfrm>
            <a:off x="2882804" y="1583843"/>
            <a:ext cx="216025" cy="192009"/>
            <a:chOff x="4283968" y="3288349"/>
            <a:chExt cx="1008112" cy="83950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07789E-CFC9-4455-86AF-5CB6CE17F1E5}"/>
                </a:ext>
              </a:extLst>
            </p:cNvPr>
            <p:cNvSpPr/>
            <p:nvPr/>
          </p:nvSpPr>
          <p:spPr>
            <a:xfrm>
              <a:off x="4283968" y="3288349"/>
              <a:ext cx="1008112" cy="839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1FFB1C8-611F-490C-BD71-92DA2FFC2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207" y="3288349"/>
              <a:ext cx="833181" cy="839505"/>
            </a:xfrm>
            <a:prstGeom prst="rect">
              <a:avLst/>
            </a:prstGeom>
          </p:spPr>
        </p:pic>
      </p:grpSp>
      <p:sp>
        <p:nvSpPr>
          <p:cNvPr id="25" name="모서리가 둥근 직사각형 416">
            <a:extLst>
              <a:ext uri="{FF2B5EF4-FFF2-40B4-BE49-F238E27FC236}">
                <a16:creationId xmlns:a16="http://schemas.microsoft.com/office/drawing/2014/main" id="{3C06625D-48E5-44F7-AEC0-697C23E81E98}"/>
              </a:ext>
            </a:extLst>
          </p:cNvPr>
          <p:cNvSpPr/>
          <p:nvPr/>
        </p:nvSpPr>
        <p:spPr bwMode="auto">
          <a:xfrm flipV="1">
            <a:off x="2871045" y="1557493"/>
            <a:ext cx="217902" cy="224408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6" name="Oval 202">
            <a:extLst>
              <a:ext uri="{FF2B5EF4-FFF2-40B4-BE49-F238E27FC236}">
                <a16:creationId xmlns:a16="http://schemas.microsoft.com/office/drawing/2014/main" id="{A34F7F19-0B7C-4950-B85A-5FE3FEF4A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782" y="1400781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47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268759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참여자 목록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3AD5775-12C6-4536-B19A-143375246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22" y="1078100"/>
            <a:ext cx="249195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6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C1306D4-9A16-43CF-8BD0-06B851F09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8" y="1200313"/>
            <a:ext cx="6022672" cy="350997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3564903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계획서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/>
        </p:nvGraphicFramePr>
        <p:xfrm>
          <a:off x="6622465" y="468541"/>
          <a:ext cx="2403730" cy="122916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파트너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나의 협업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협업 계획서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84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협업 제시자나 권한이 있는 사람은 참여자</a:t>
                      </a:r>
                      <a:r>
                        <a:rPr lang="en-US" altLang="ko-KR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역할 등을 관리할 수 있는 화면으로 이동할 수 있는           아이콘이 활성화됨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00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제목을 클릭 시 파일 혹은 문서가 자신의 드라이브에 저장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088E1A-F843-4B2E-B2B9-76F8F9F76C5E}"/>
              </a:ext>
            </a:extLst>
          </p:cNvPr>
          <p:cNvCxnSpPr>
            <a:cxnSpLocks/>
          </p:cNvCxnSpPr>
          <p:nvPr/>
        </p:nvCxnSpPr>
        <p:spPr>
          <a:xfrm>
            <a:off x="2284975" y="4710284"/>
            <a:ext cx="36551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C1B0972-75EE-4C69-B134-9639DBFB4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28" y="1074822"/>
            <a:ext cx="178540" cy="192009"/>
          </a:xfrm>
          <a:prstGeom prst="rect">
            <a:avLst/>
          </a:prstGeom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CDDBD836-66F8-4941-98C5-564648FD1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r="737" b="90261"/>
          <a:stretch/>
        </p:blipFill>
        <p:spPr>
          <a:xfrm>
            <a:off x="742051" y="507580"/>
            <a:ext cx="5534133" cy="500948"/>
          </a:xfrm>
          <a:prstGeom prst="round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D26BCF4-AA95-4E57-9945-7ADD8CE282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144694" y="522909"/>
            <a:ext cx="1506209" cy="15734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80ACED-B67D-4CFF-B3DC-E4C5A506FB36}"/>
              </a:ext>
            </a:extLst>
          </p:cNvPr>
          <p:cNvGrpSpPr/>
          <p:nvPr/>
        </p:nvGrpSpPr>
        <p:grpSpPr>
          <a:xfrm>
            <a:off x="2882052" y="1539710"/>
            <a:ext cx="216025" cy="192009"/>
            <a:chOff x="4283968" y="3288349"/>
            <a:chExt cx="1008112" cy="83950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0C286-2380-46B5-AB92-E4A23B28764C}"/>
                </a:ext>
              </a:extLst>
            </p:cNvPr>
            <p:cNvSpPr/>
            <p:nvPr/>
          </p:nvSpPr>
          <p:spPr>
            <a:xfrm>
              <a:off x="4283968" y="3288349"/>
              <a:ext cx="1008112" cy="839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33D5AA4-8AC5-4C0B-B740-1DB635A08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207" y="3288349"/>
              <a:ext cx="833181" cy="839505"/>
            </a:xfrm>
            <a:prstGeom prst="rect">
              <a:avLst/>
            </a:prstGeom>
          </p:spPr>
        </p:pic>
      </p:grpSp>
      <p:sp>
        <p:nvSpPr>
          <p:cNvPr id="20" name="모서리가 둥근 직사각형 416">
            <a:extLst>
              <a:ext uri="{FF2B5EF4-FFF2-40B4-BE49-F238E27FC236}">
                <a16:creationId xmlns:a16="http://schemas.microsoft.com/office/drawing/2014/main" id="{629F9912-C7F5-4455-89FD-564A8B122B2B}"/>
              </a:ext>
            </a:extLst>
          </p:cNvPr>
          <p:cNvSpPr/>
          <p:nvPr/>
        </p:nvSpPr>
        <p:spPr bwMode="auto">
          <a:xfrm flipV="1">
            <a:off x="2875708" y="1518832"/>
            <a:ext cx="217902" cy="224408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7" name="Oval 202">
            <a:extLst>
              <a:ext uri="{FF2B5EF4-FFF2-40B4-BE49-F238E27FC236}">
                <a16:creationId xmlns:a16="http://schemas.microsoft.com/office/drawing/2014/main" id="{464A3D88-24A3-479D-B7A0-60C0C3A53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030" y="1356648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25" name="모서리가 둥근 직사각형 416">
            <a:extLst>
              <a:ext uri="{FF2B5EF4-FFF2-40B4-BE49-F238E27FC236}">
                <a16:creationId xmlns:a16="http://schemas.microsoft.com/office/drawing/2014/main" id="{A6B0B6E0-75C3-4799-914B-CA09CFD0F3C6}"/>
              </a:ext>
            </a:extLst>
          </p:cNvPr>
          <p:cNvSpPr/>
          <p:nvPr/>
        </p:nvSpPr>
        <p:spPr bwMode="auto">
          <a:xfrm flipV="1">
            <a:off x="2499559" y="3089556"/>
            <a:ext cx="2781617" cy="208334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6" name="Oval 202">
            <a:extLst>
              <a:ext uri="{FF2B5EF4-FFF2-40B4-BE49-F238E27FC236}">
                <a16:creationId xmlns:a16="http://schemas.microsoft.com/office/drawing/2014/main" id="{FDB463B2-F38B-4158-8790-D1CCF2CE0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5029" y="2973276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D4FC1-44E7-4CB8-B99C-4E0000CE03C1}"/>
              </a:ext>
            </a:extLst>
          </p:cNvPr>
          <p:cNvSpPr txBox="1"/>
          <p:nvPr/>
        </p:nvSpPr>
        <p:spPr>
          <a:xfrm>
            <a:off x="2816843" y="2001774"/>
            <a:ext cx="2464334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목적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초미세먼지 문제 해결을 위한 대응 방안 마련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a typeface="나눔스퀘어라운드 Bold" panose="020B060000010101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목표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: 2022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년까지 대기 중 초미세먼지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30%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절감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1F107-FB41-48F2-881C-AF8435A993CC}"/>
              </a:ext>
            </a:extLst>
          </p:cNvPr>
          <p:cNvSpPr txBox="1"/>
          <p:nvPr/>
        </p:nvSpPr>
        <p:spPr>
          <a:xfrm>
            <a:off x="2816843" y="2691108"/>
            <a:ext cx="2464334" cy="2154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2019.03.01 – 2023.04.01 (4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년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개월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라운드 Bold" panose="020B0600000101010101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ea typeface="나눔스퀘어라운드 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24BEAD3-D7F7-43D1-B8A6-08E9C8BCBF0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t="4522" r="6033" b="67823"/>
          <a:stretch/>
        </p:blipFill>
        <p:spPr>
          <a:xfrm>
            <a:off x="1064554" y="1635635"/>
            <a:ext cx="987166" cy="2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7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3564903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계획서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E0C6785-A2FF-4AB7-A3A8-515865F32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79" y="878999"/>
            <a:ext cx="2286442" cy="376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1ED6A4D-BB63-40CE-B17C-226A049FE9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504" r="-273" b="43389"/>
          <a:stretch/>
        </p:blipFill>
        <p:spPr>
          <a:xfrm>
            <a:off x="244899" y="1010503"/>
            <a:ext cx="6271317" cy="40095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진행현황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959693"/>
              </p:ext>
            </p:extLst>
          </p:nvPr>
        </p:nvGraphicFramePr>
        <p:xfrm>
          <a:off x="6609779" y="458836"/>
          <a:ext cx="2403730" cy="79387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파트너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나의 협업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협업 진행현황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42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협업 제시자나 권한이 있는 사람은 참여자</a:t>
                      </a:r>
                      <a:r>
                        <a:rPr lang="en-US" altLang="ko-KR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역할 등을 관리할 수 있는 화면으로 이동할 수 있는           아이콘이 활성화됨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53150F-1B56-4018-BBC1-10616E25B8DE}"/>
              </a:ext>
            </a:extLst>
          </p:cNvPr>
          <p:cNvSpPr/>
          <p:nvPr/>
        </p:nvSpPr>
        <p:spPr>
          <a:xfrm>
            <a:off x="2815232" y="1419622"/>
            <a:ext cx="144016" cy="133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5C24CB-3697-45CB-9049-6DEBAA146E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23" y="1396193"/>
            <a:ext cx="191989" cy="193446"/>
          </a:xfrm>
          <a:prstGeom prst="rect">
            <a:avLst/>
          </a:prstGeom>
        </p:spPr>
      </p:pic>
      <p:sp>
        <p:nvSpPr>
          <p:cNvPr id="10" name="모서리가 둥근 직사각형 416">
            <a:extLst>
              <a:ext uri="{FF2B5EF4-FFF2-40B4-BE49-F238E27FC236}">
                <a16:creationId xmlns:a16="http://schemas.microsoft.com/office/drawing/2014/main" id="{297FB9AC-F666-4013-BEA6-5C7299416DB6}"/>
              </a:ext>
            </a:extLst>
          </p:cNvPr>
          <p:cNvSpPr/>
          <p:nvPr/>
        </p:nvSpPr>
        <p:spPr bwMode="auto">
          <a:xfrm flipV="1">
            <a:off x="2803940" y="1400635"/>
            <a:ext cx="204354" cy="181587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" name="Oval 202">
            <a:extLst>
              <a:ext uri="{FF2B5EF4-FFF2-40B4-BE49-F238E27FC236}">
                <a16:creationId xmlns:a16="http://schemas.microsoft.com/office/drawing/2014/main" id="{38BC1326-6906-4D76-A99B-083A5F44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384" y="1252092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07B802-721D-41B0-A26E-AF185BFF16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56" y="1048204"/>
            <a:ext cx="179584" cy="193132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DECE2C0A-0AB3-4EFB-A76A-BC07DB244E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r="737" b="90261"/>
          <a:stretch/>
        </p:blipFill>
        <p:spPr>
          <a:xfrm>
            <a:off x="742051" y="507580"/>
            <a:ext cx="5534133" cy="500948"/>
          </a:xfrm>
          <a:prstGeom prst="round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0B8F74-2E67-49C1-9F3E-496AAA0F6F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144694" y="522909"/>
            <a:ext cx="1506209" cy="15734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2EE4838-58A3-4D30-ADF9-35694DDA36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92146"/>
            <a:ext cx="3553759" cy="21757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CB69D0-41A6-4F3E-8A80-CEF9AA70C23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t="4522" r="6033" b="67823"/>
          <a:stretch/>
        </p:blipFill>
        <p:spPr>
          <a:xfrm>
            <a:off x="1125032" y="1486440"/>
            <a:ext cx="872427" cy="4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4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진행현황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5123B5-3FE2-4334-9E64-70C4F60D2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89" y="669927"/>
            <a:ext cx="7163421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ECA9B9E-04FB-4502-8050-DCFA5BE36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3" r="60" b="24668"/>
          <a:stretch/>
        </p:blipFill>
        <p:spPr>
          <a:xfrm>
            <a:off x="557589" y="899137"/>
            <a:ext cx="5534133" cy="44809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플레이스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77417"/>
              </p:ext>
            </p:extLst>
          </p:nvPr>
        </p:nvGraphicFramePr>
        <p:xfrm>
          <a:off x="6622134" y="467035"/>
          <a:ext cx="2403730" cy="112309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811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파트너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나의 협업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협업 </a:t>
                      </a:r>
                      <a:r>
                        <a:rPr lang="ko-KR" altLang="en-US" sz="8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플레이스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811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세부과제 작성 화면으로 이동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269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리스트의 세부과제 번호를 클릭 시 그 세부과제 화면으로 이동되는 리모컨 기능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269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글에 대한 댓글 기능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1526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모서리가 둥근 직사각형 416">
            <a:extLst>
              <a:ext uri="{FF2B5EF4-FFF2-40B4-BE49-F238E27FC236}">
                <a16:creationId xmlns:a16="http://schemas.microsoft.com/office/drawing/2014/main" id="{132A8382-87B9-4762-989A-00443034B823}"/>
              </a:ext>
            </a:extLst>
          </p:cNvPr>
          <p:cNvSpPr/>
          <p:nvPr/>
        </p:nvSpPr>
        <p:spPr bwMode="auto">
          <a:xfrm flipV="1">
            <a:off x="1763688" y="2426018"/>
            <a:ext cx="401878" cy="981475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F3EECF-5AFE-4DD6-B6E2-EDCFAE6A6B51}"/>
              </a:ext>
            </a:extLst>
          </p:cNvPr>
          <p:cNvGrpSpPr/>
          <p:nvPr/>
        </p:nvGrpSpPr>
        <p:grpSpPr>
          <a:xfrm>
            <a:off x="2603402" y="1283192"/>
            <a:ext cx="216024" cy="118130"/>
            <a:chOff x="4283968" y="3288349"/>
            <a:chExt cx="1008112" cy="83950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1715BD6-D2B0-4F23-901B-93A5E0B9506A}"/>
                </a:ext>
              </a:extLst>
            </p:cNvPr>
            <p:cNvSpPr/>
            <p:nvPr/>
          </p:nvSpPr>
          <p:spPr>
            <a:xfrm>
              <a:off x="4283968" y="3288349"/>
              <a:ext cx="1008112" cy="839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F5051F2-40C9-42EB-B18B-EE78F3652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207" y="3288349"/>
              <a:ext cx="833181" cy="839505"/>
            </a:xfrm>
            <a:prstGeom prst="rect">
              <a:avLst/>
            </a:prstGeom>
          </p:spPr>
        </p:pic>
      </p:grpSp>
      <p:sp>
        <p:nvSpPr>
          <p:cNvPr id="18" name="모서리가 둥근 직사각형 416">
            <a:extLst>
              <a:ext uri="{FF2B5EF4-FFF2-40B4-BE49-F238E27FC236}">
                <a16:creationId xmlns:a16="http://schemas.microsoft.com/office/drawing/2014/main" id="{34BF766C-E55A-44E3-BC0A-B86A0C02BE34}"/>
              </a:ext>
            </a:extLst>
          </p:cNvPr>
          <p:cNvSpPr/>
          <p:nvPr/>
        </p:nvSpPr>
        <p:spPr bwMode="auto">
          <a:xfrm flipV="1">
            <a:off x="4763640" y="1420012"/>
            <a:ext cx="576064" cy="181587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9" name="모서리가 둥근 직사각형 416">
            <a:extLst>
              <a:ext uri="{FF2B5EF4-FFF2-40B4-BE49-F238E27FC236}">
                <a16:creationId xmlns:a16="http://schemas.microsoft.com/office/drawing/2014/main" id="{8126299B-07FF-4F4C-8324-EA9DB7D223D2}"/>
              </a:ext>
            </a:extLst>
          </p:cNvPr>
          <p:cNvSpPr/>
          <p:nvPr/>
        </p:nvSpPr>
        <p:spPr bwMode="auto">
          <a:xfrm flipV="1">
            <a:off x="5621640" y="1431814"/>
            <a:ext cx="144016" cy="144016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0" name="모서리가 둥근 직사각형 416">
            <a:extLst>
              <a:ext uri="{FF2B5EF4-FFF2-40B4-BE49-F238E27FC236}">
                <a16:creationId xmlns:a16="http://schemas.microsoft.com/office/drawing/2014/main" id="{8AFA1D1E-8F0B-4724-A76C-6AF00F777397}"/>
              </a:ext>
            </a:extLst>
          </p:cNvPr>
          <p:cNvSpPr/>
          <p:nvPr/>
        </p:nvSpPr>
        <p:spPr bwMode="auto">
          <a:xfrm flipV="1">
            <a:off x="2615072" y="1245177"/>
            <a:ext cx="204354" cy="181587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2" name="Oval 202">
            <a:extLst>
              <a:ext uri="{FF2B5EF4-FFF2-40B4-BE49-F238E27FC236}">
                <a16:creationId xmlns:a16="http://schemas.microsoft.com/office/drawing/2014/main" id="{0C8E3094-2613-4583-BB96-096303A0F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753" y="1065102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23" name="Oval 202">
            <a:extLst>
              <a:ext uri="{FF2B5EF4-FFF2-40B4-BE49-F238E27FC236}">
                <a16:creationId xmlns:a16="http://schemas.microsoft.com/office/drawing/2014/main" id="{48C30E19-7330-4921-8E4F-254B26950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852" y="2380063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24" name="Oval 202">
            <a:extLst>
              <a:ext uri="{FF2B5EF4-FFF2-40B4-BE49-F238E27FC236}">
                <a16:creationId xmlns:a16="http://schemas.microsoft.com/office/drawing/2014/main" id="{593DD8E4-69B6-4A2F-B830-649831D40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575" y="1266383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3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25" name="Oval 202">
            <a:extLst>
              <a:ext uri="{FF2B5EF4-FFF2-40B4-BE49-F238E27FC236}">
                <a16:creationId xmlns:a16="http://schemas.microsoft.com/office/drawing/2014/main" id="{FF74B489-800A-4AF8-88E3-6463256CC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484" y="1266382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4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48C0A981-4220-4C64-8F44-97E35400C8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r="737" b="90261"/>
          <a:stretch/>
        </p:blipFill>
        <p:spPr>
          <a:xfrm>
            <a:off x="742051" y="507580"/>
            <a:ext cx="5534133" cy="500948"/>
          </a:xfrm>
          <a:prstGeom prst="round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5590DF7-E4FF-4B82-82E6-A5AEAD4120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144694" y="522909"/>
            <a:ext cx="1506209" cy="1573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217AB-6030-4B8C-A2A9-7B914F9DCE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t="4522" r="6033" b="67823"/>
          <a:stretch/>
        </p:blipFill>
        <p:spPr>
          <a:xfrm>
            <a:off x="1331641" y="1351566"/>
            <a:ext cx="774996" cy="3560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733171-D55E-467E-A269-5A7E6047CDC5}"/>
              </a:ext>
            </a:extLst>
          </p:cNvPr>
          <p:cNvSpPr/>
          <p:nvPr/>
        </p:nvSpPr>
        <p:spPr>
          <a:xfrm>
            <a:off x="4427984" y="1245177"/>
            <a:ext cx="1512168" cy="2694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416">
            <a:extLst>
              <a:ext uri="{FF2B5EF4-FFF2-40B4-BE49-F238E27FC236}">
                <a16:creationId xmlns:a16="http://schemas.microsoft.com/office/drawing/2014/main" id="{A1A0CDE1-3A84-47EB-8758-99DB0E5454C7}"/>
              </a:ext>
            </a:extLst>
          </p:cNvPr>
          <p:cNvSpPr/>
          <p:nvPr/>
        </p:nvSpPr>
        <p:spPr bwMode="auto">
          <a:xfrm flipV="1">
            <a:off x="2229272" y="4062774"/>
            <a:ext cx="385799" cy="208333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30" name="Oval 202">
            <a:extLst>
              <a:ext uri="{FF2B5EF4-FFF2-40B4-BE49-F238E27FC236}">
                <a16:creationId xmlns:a16="http://schemas.microsoft.com/office/drawing/2014/main" id="{64711F21-461B-4081-9F30-149555C07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53" y="3882701"/>
            <a:ext cx="269849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3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08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플레이스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21A1C6D-95A6-49B5-9684-371F8264C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50158"/>
            <a:ext cx="6583573" cy="42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0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09061" y="1835424"/>
            <a:ext cx="19442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파트너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- 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협업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algn="ctr"/>
            <a:endParaRPr lang="ko-KR" altLang="en-US" b="1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협업공간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참여자 목록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협업계획서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협업진행 현황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협업 </a:t>
            </a:r>
            <a:r>
              <a:rPr lang="ko-KR" altLang="en-US" b="1" dirty="0" err="1">
                <a:latin typeface="+mj-lt"/>
              </a:rPr>
              <a:t>플레이스</a:t>
            </a:r>
            <a:endParaRPr lang="ko-KR" altLang="en-US" b="1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36096" y="1825047"/>
            <a:ext cx="20162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알림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endParaRPr lang="ko-KR" altLang="en-US" b="1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기관별 과제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기관별 행사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기관별 소식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나의 프로그램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행사</a:t>
            </a:r>
            <a:r>
              <a:rPr lang="en-US" altLang="ko-KR" b="1" dirty="0">
                <a:latin typeface="+mj-lt"/>
              </a:rPr>
              <a:t>/</a:t>
            </a:r>
            <a:r>
              <a:rPr lang="ko-KR" altLang="en-US" b="1" dirty="0">
                <a:latin typeface="+mj-lt"/>
              </a:rPr>
              <a:t>소식</a:t>
            </a:r>
          </a:p>
        </p:txBody>
      </p:sp>
      <p:sp>
        <p:nvSpPr>
          <p:cNvPr id="6" name="직사각형 5"/>
          <p:cNvSpPr/>
          <p:nvPr/>
        </p:nvSpPr>
        <p:spPr>
          <a:xfrm flipH="1">
            <a:off x="-16491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9050726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6200000" flipH="1">
            <a:off x="4517116" y="-4533609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 flipH="1">
            <a:off x="4528995" y="516617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D491158-22F8-4B9D-B4ED-43ACDC71FB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191" b="40277" l="37382" r="47962">
                        <a14:foregroundMark x1="46160" y1="37574" x2="47962" y2="37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53" t="28965" r="51185" b="58402"/>
          <a:stretch/>
        </p:blipFill>
        <p:spPr>
          <a:xfrm>
            <a:off x="2145670" y="970025"/>
            <a:ext cx="670998" cy="79598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56" b="95463" l="3455" r="95273">
                        <a14:foregroundMark x1="80364" y1="31034" x2="95273" y2="61706"/>
                        <a14:foregroundMark x1="68727" y1="15426" x2="66364" y2="4537"/>
                        <a14:foregroundMark x1="20000" y1="66606" x2="7455" y2="67514"/>
                        <a14:foregroundMark x1="35636" y1="81488" x2="47273" y2="95463"/>
                        <a14:foregroundMark x1="16545" y1="69873" x2="3455" y2="64973"/>
                        <a14:foregroundMark x1="32364" y1="74047" x2="44727" y2="93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16" y="976312"/>
            <a:ext cx="794544" cy="79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4241C9-34B7-4448-8828-AECCBEB4C30D}"/>
              </a:ext>
            </a:extLst>
          </p:cNvPr>
          <p:cNvSpPr/>
          <p:nvPr/>
        </p:nvSpPr>
        <p:spPr>
          <a:xfrm>
            <a:off x="5004048" y="627534"/>
            <a:ext cx="2808312" cy="35396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5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5DD43131-DA04-45DF-B0B9-4261EC14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122473"/>
            <a:ext cx="5616624" cy="49471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flipH="1">
            <a:off x="-16491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9050726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6200000" flipH="1">
            <a:off x="4517116" y="-4533609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 flipH="1">
            <a:off x="4528995" y="516617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스크린샷이(가) 표시된 사진&#10;&#10;자동 생성된 설명">
            <a:extLst>
              <a:ext uri="{FF2B5EF4-FFF2-40B4-BE49-F238E27FC236}">
                <a16:creationId xmlns:a16="http://schemas.microsoft.com/office/drawing/2014/main" id="{B0A02646-58F7-4D8A-ACB0-227595118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2631"/>
            <a:ext cx="8208912" cy="49533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flipH="1">
            <a:off x="-16491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9050726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 flipH="1">
            <a:off x="4517116" y="-4533609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 flipH="1">
            <a:off x="4528995" y="516617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76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057AD36-B5AB-4910-87E2-73F783540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1" t="1594" r="19433" b="86399"/>
          <a:stretch/>
        </p:blipFill>
        <p:spPr>
          <a:xfrm>
            <a:off x="771091" y="442046"/>
            <a:ext cx="5472608" cy="6175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행사 등록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/>
        </p:nvGraphicFramePr>
        <p:xfrm>
          <a:off x="6625409" y="450585"/>
          <a:ext cx="2403730" cy="167066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알림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행사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42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클릭 시 달력 화면이 생성되며 날짜를  선택할 수 있음</a:t>
                      </a:r>
                      <a:endParaRPr lang="en-US" altLang="ko-KR" sz="80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0">
                        <a:lnSpc>
                          <a:spcPct val="13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우측 참고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737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자신의 드라이브에 있는 파일을 찾는 팝업 생성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자신의 드라이브에 있는 이미지 파일을 찾는 팝업 생성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0BEC1A-986D-4E61-B03C-D9E80B780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690078" y="489171"/>
            <a:ext cx="1506209" cy="15734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860EBE6-8397-483E-BE1E-1B7C80AF72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8" b="21656"/>
          <a:stretch/>
        </p:blipFill>
        <p:spPr>
          <a:xfrm>
            <a:off x="1378677" y="1105354"/>
            <a:ext cx="3998547" cy="13174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A84E98-35ED-4EE6-BB46-4AE1455F8320}"/>
              </a:ext>
            </a:extLst>
          </p:cNvPr>
          <p:cNvSpPr/>
          <p:nvPr/>
        </p:nvSpPr>
        <p:spPr>
          <a:xfrm>
            <a:off x="1966114" y="795888"/>
            <a:ext cx="373638" cy="26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32250" y="1246690"/>
            <a:ext cx="5748174" cy="3727324"/>
            <a:chOff x="1378677" y="1778202"/>
            <a:chExt cx="5062565" cy="5163326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C90BB5A-7F03-44B1-887B-9CBC94977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7" t="12369" r="28317" b="59912"/>
            <a:stretch/>
          </p:blipFill>
          <p:spPr>
            <a:xfrm>
              <a:off x="1378677" y="1778202"/>
              <a:ext cx="3481356" cy="1605076"/>
            </a:xfrm>
            <a:prstGeom prst="rect">
              <a:avLst/>
            </a:prstGeom>
          </p:spPr>
        </p:pic>
        <p:sp>
          <p:nvSpPr>
            <p:cNvPr id="12" name="모서리가 둥근 직사각형 416">
              <a:extLst>
                <a:ext uri="{FF2B5EF4-FFF2-40B4-BE49-F238E27FC236}">
                  <a16:creationId xmlns:a16="http://schemas.microsoft.com/office/drawing/2014/main" id="{23A6EEA8-0097-47AB-A8ED-F4C461EDD1E9}"/>
                </a:ext>
              </a:extLst>
            </p:cNvPr>
            <p:cNvSpPr/>
            <p:nvPr/>
          </p:nvSpPr>
          <p:spPr bwMode="auto">
            <a:xfrm flipV="1">
              <a:off x="2162557" y="3900826"/>
              <a:ext cx="840898" cy="721199"/>
            </a:xfrm>
            <a:prstGeom prst="roundRect">
              <a:avLst/>
            </a:prstGeom>
            <a:noFill/>
            <a:ln w="19050" algn="ctr">
              <a:solidFill>
                <a:srgbClr val="FF0000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18000" tIns="18000" rIns="18000" bIns="18000" anchor="ctr"/>
            <a:lstStyle/>
            <a:p>
              <a:pPr algn="ctr" eaLnBrk="0" hangingPunct="0">
                <a:buClr>
                  <a:srgbClr val="FF0000"/>
                </a:buClr>
                <a:buSzPct val="135000"/>
                <a:defRPr/>
              </a:pPr>
              <a:endParaRPr kumimoji="0" lang="ko-KR" altLang="en-US" dirty="0" err="1">
                <a:solidFill>
                  <a:schemeClr val="bg1">
                    <a:lumMod val="50000"/>
                  </a:schemeClr>
                </a:solidFill>
                <a:ea typeface="맑은 고딕" pitchFamily="50" charset="-127"/>
              </a:endParaRPr>
            </a:p>
          </p:txBody>
        </p:sp>
        <p:sp>
          <p:nvSpPr>
            <p:cNvPr id="14" name="모서리가 둥근 직사각형 416">
              <a:extLst>
                <a:ext uri="{FF2B5EF4-FFF2-40B4-BE49-F238E27FC236}">
                  <a16:creationId xmlns:a16="http://schemas.microsoft.com/office/drawing/2014/main" id="{B423152B-08CE-44CC-8716-6406E31881D6}"/>
                </a:ext>
              </a:extLst>
            </p:cNvPr>
            <p:cNvSpPr/>
            <p:nvPr/>
          </p:nvSpPr>
          <p:spPr bwMode="auto">
            <a:xfrm flipV="1">
              <a:off x="4102663" y="3738801"/>
              <a:ext cx="428590" cy="138580"/>
            </a:xfrm>
            <a:prstGeom prst="roundRect">
              <a:avLst/>
            </a:prstGeom>
            <a:noFill/>
            <a:ln w="19050" algn="ctr">
              <a:solidFill>
                <a:srgbClr val="FF0000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18000" tIns="18000" rIns="18000" bIns="18000" anchor="ctr"/>
            <a:lstStyle/>
            <a:p>
              <a:pPr algn="ctr" eaLnBrk="0" hangingPunct="0">
                <a:buClr>
                  <a:srgbClr val="FF0000"/>
                </a:buClr>
                <a:buSzPct val="135000"/>
                <a:defRPr/>
              </a:pPr>
              <a:endParaRPr kumimoji="0" lang="ko-KR" altLang="en-US" dirty="0" err="1">
                <a:solidFill>
                  <a:schemeClr val="bg1">
                    <a:lumMod val="50000"/>
                  </a:schemeClr>
                </a:solidFill>
                <a:ea typeface="맑은 고딕" pitchFamily="50" charset="-127"/>
              </a:endParaRPr>
            </a:p>
          </p:txBody>
        </p:sp>
        <p:sp>
          <p:nvSpPr>
            <p:cNvPr id="17" name="Oval 202">
              <a:extLst>
                <a:ext uri="{FF2B5EF4-FFF2-40B4-BE49-F238E27FC236}">
                  <a16:creationId xmlns:a16="http://schemas.microsoft.com/office/drawing/2014/main" id="{9FE4BD7D-2B4B-4F83-A3A9-C5E773053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475" y="3799730"/>
              <a:ext cx="206164" cy="20833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latinLnBrk="0" hangingPunct="0">
                <a:lnSpc>
                  <a:spcPct val="95000"/>
                </a:lnSpc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US" altLang="ko-KR" sz="1000" b="1" dirty="0">
                  <a:solidFill>
                    <a:prstClr val="white"/>
                  </a:solidFill>
                  <a:ea typeface="맑은 고딕" pitchFamily="50" charset="-127"/>
                </a:rPr>
                <a:t>3</a:t>
              </a:r>
              <a:endParaRPr kumimoji="0" lang="ko-KR" altLang="en-US" sz="1000" b="1" dirty="0">
                <a:solidFill>
                  <a:prstClr val="white"/>
                </a:solidFill>
                <a:ea typeface="맑은 고딕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AA5ADD9-B201-4232-8945-D8D3F6B8B960}"/>
                </a:ext>
              </a:extLst>
            </p:cNvPr>
            <p:cNvSpPr/>
            <p:nvPr/>
          </p:nvSpPr>
          <p:spPr>
            <a:xfrm>
              <a:off x="3912436" y="2469464"/>
              <a:ext cx="659564" cy="271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C90BB5A-7F03-44B1-887B-9CBC94977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7" t="46897" r="19110" b="-1801"/>
            <a:stretch/>
          </p:blipFill>
          <p:spPr>
            <a:xfrm>
              <a:off x="1378677" y="3762444"/>
              <a:ext cx="4025987" cy="3179084"/>
            </a:xfrm>
            <a:prstGeom prst="rect">
              <a:avLst/>
            </a:prstGeom>
          </p:spPr>
        </p:pic>
        <p:pic>
          <p:nvPicPr>
            <p:cNvPr id="23" name="그림 2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C90BB5A-7F03-44B1-887B-9CBC94977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43" t="40966" r="38270" b="56559"/>
            <a:stretch/>
          </p:blipFill>
          <p:spPr>
            <a:xfrm>
              <a:off x="2523744" y="3412167"/>
              <a:ext cx="1744417" cy="14331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096143" y="3357439"/>
              <a:ext cx="492443" cy="18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모집기간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A361CA-C4D6-4F19-94DF-8ADA4DA26ED1}"/>
                </a:ext>
              </a:extLst>
            </p:cNvPr>
            <p:cNvSpPr/>
            <p:nvPr/>
          </p:nvSpPr>
          <p:spPr>
            <a:xfrm>
              <a:off x="4268160" y="3483823"/>
              <a:ext cx="2173082" cy="3223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C90BB5A-7F03-44B1-887B-9CBC94977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26" t="33999" r="26872" b="63053"/>
            <a:stretch/>
          </p:blipFill>
          <p:spPr>
            <a:xfrm>
              <a:off x="4689720" y="3225918"/>
              <a:ext cx="254512" cy="170689"/>
            </a:xfrm>
            <a:prstGeom prst="rect">
              <a:avLst/>
            </a:prstGeom>
          </p:spPr>
        </p:pic>
      </p:grp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5607D675-8370-4E7B-9E36-B059C3522D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t="40966" r="38390" b="56396"/>
          <a:stretch/>
        </p:blipFill>
        <p:spPr>
          <a:xfrm>
            <a:off x="1133548" y="2591882"/>
            <a:ext cx="3276224" cy="1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79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행사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A84E98-35ED-4EE6-BB46-4AE1455F8320}"/>
              </a:ext>
            </a:extLst>
          </p:cNvPr>
          <p:cNvSpPr/>
          <p:nvPr/>
        </p:nvSpPr>
        <p:spPr>
          <a:xfrm>
            <a:off x="1966114" y="795888"/>
            <a:ext cx="373638" cy="26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7DD273C-8750-4A63-A090-30AB9978B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92" y="723740"/>
            <a:ext cx="3177815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4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C4A2D42-29CA-4F72-85EF-2D061053A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t="89809" r="13623" b="2623"/>
          <a:stretch/>
        </p:blipFill>
        <p:spPr>
          <a:xfrm>
            <a:off x="1190384" y="3936522"/>
            <a:ext cx="4981710" cy="356352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650EC2F-3700-4521-939B-BC11FF45A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1" t="1594" r="19433" b="86399"/>
          <a:stretch/>
        </p:blipFill>
        <p:spPr>
          <a:xfrm>
            <a:off x="771091" y="442046"/>
            <a:ext cx="5472608" cy="6175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행사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/>
        </p:nvGraphicFramePr>
        <p:xfrm>
          <a:off x="6628042" y="458836"/>
          <a:ext cx="2403730" cy="1800199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알림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기관별 행사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42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en-US" altLang="ko-KR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‘</a:t>
                      </a:r>
                      <a:r>
                        <a:rPr lang="ko-KR" altLang="en-US" sz="800" b="0" u="none" baseline="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종료임박순</a:t>
                      </a:r>
                      <a:r>
                        <a:rPr lang="en-US" altLang="ko-KR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’ </a:t>
                      </a: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클릭 시 지원기간이 종료가 임박한 순으로 정렬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en-US" altLang="ko-KR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‘</a:t>
                      </a:r>
                      <a:r>
                        <a:rPr lang="ko-KR" altLang="en-US" sz="800" b="0" u="none" baseline="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인기순</a:t>
                      </a:r>
                      <a:r>
                        <a:rPr lang="en-US" altLang="ko-KR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’ </a:t>
                      </a: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클릭 시 조회수가 많은 순으로 정렬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en-US" altLang="ko-KR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‘</a:t>
                      </a:r>
                      <a:r>
                        <a:rPr lang="ko-KR" altLang="en-US" sz="800" b="0" u="none" baseline="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최신순</a:t>
                      </a:r>
                      <a:r>
                        <a:rPr lang="en-US" altLang="ko-KR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’ </a:t>
                      </a: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클릭 시 최신순으로 정렬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769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페이징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기능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키워드를 입력하고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‘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검색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’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버튼 혹은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Enter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클릭 시 행사가 검색됨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모서리가 둥근 직사각형 416">
            <a:extLst>
              <a:ext uri="{FF2B5EF4-FFF2-40B4-BE49-F238E27FC236}">
                <a16:creationId xmlns:a16="http://schemas.microsoft.com/office/drawing/2014/main" id="{C6E11FEF-B574-4424-9F1D-1728A5A881CA}"/>
              </a:ext>
            </a:extLst>
          </p:cNvPr>
          <p:cNvSpPr/>
          <p:nvPr/>
        </p:nvSpPr>
        <p:spPr bwMode="auto">
          <a:xfrm flipV="1">
            <a:off x="4228570" y="2139702"/>
            <a:ext cx="1214613" cy="144016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4" name="Oval 202">
            <a:extLst>
              <a:ext uri="{FF2B5EF4-FFF2-40B4-BE49-F238E27FC236}">
                <a16:creationId xmlns:a16="http://schemas.microsoft.com/office/drawing/2014/main" id="{D8DFC45E-1EF2-465D-990F-51691B51E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902" y="1984490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F7F4767-6195-4F69-8EA2-2462D90992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1" b="34498"/>
          <a:stretch/>
        </p:blipFill>
        <p:spPr>
          <a:xfrm>
            <a:off x="186286" y="458836"/>
            <a:ext cx="5881787" cy="3378894"/>
          </a:xfrm>
          <a:prstGeom prst="rect">
            <a:avLst/>
          </a:prstGeom>
        </p:spPr>
      </p:pic>
      <p:sp>
        <p:nvSpPr>
          <p:cNvPr id="11" name="모서리가 둥근 직사각형 416">
            <a:extLst>
              <a:ext uri="{FF2B5EF4-FFF2-40B4-BE49-F238E27FC236}">
                <a16:creationId xmlns:a16="http://schemas.microsoft.com/office/drawing/2014/main" id="{D1CE938E-6EAA-45C6-BE45-6734577DC57E}"/>
              </a:ext>
            </a:extLst>
          </p:cNvPr>
          <p:cNvSpPr/>
          <p:nvPr/>
        </p:nvSpPr>
        <p:spPr bwMode="auto">
          <a:xfrm flipV="1">
            <a:off x="2915816" y="3920351"/>
            <a:ext cx="1736025" cy="144015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2" name="모서리가 둥근 직사각형 416">
            <a:extLst>
              <a:ext uri="{FF2B5EF4-FFF2-40B4-BE49-F238E27FC236}">
                <a16:creationId xmlns:a16="http://schemas.microsoft.com/office/drawing/2014/main" id="{5973B399-498F-4C6B-8ECB-F9A071260CB2}"/>
              </a:ext>
            </a:extLst>
          </p:cNvPr>
          <p:cNvSpPr/>
          <p:nvPr/>
        </p:nvSpPr>
        <p:spPr bwMode="auto">
          <a:xfrm flipV="1">
            <a:off x="2894552" y="4147133"/>
            <a:ext cx="1980402" cy="144016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5" name="Oval 202">
            <a:extLst>
              <a:ext uri="{FF2B5EF4-FFF2-40B4-BE49-F238E27FC236}">
                <a16:creationId xmlns:a16="http://schemas.microsoft.com/office/drawing/2014/main" id="{3DED5125-4E52-4EA6-A510-5AC428C67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063" y="3807789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16" name="Oval 202">
            <a:extLst>
              <a:ext uri="{FF2B5EF4-FFF2-40B4-BE49-F238E27FC236}">
                <a16:creationId xmlns:a16="http://schemas.microsoft.com/office/drawing/2014/main" id="{A6D348EC-151B-4BF4-AFA3-AA4AAC04A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652" y="4067148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3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7C01305D-9E27-465B-9957-5FD09A9F8D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4" t="36208" r="18773" b="60390"/>
          <a:stretch/>
        </p:blipFill>
        <p:spPr>
          <a:xfrm>
            <a:off x="4228570" y="2222906"/>
            <a:ext cx="1279534" cy="160187"/>
          </a:xfrm>
          <a:prstGeom prst="rect">
            <a:avLst/>
          </a:prstGeom>
        </p:spPr>
      </p:pic>
      <p:sp>
        <p:nvSpPr>
          <p:cNvPr id="19" name="모서리가 둥근 직사각형 416">
            <a:extLst>
              <a:ext uri="{FF2B5EF4-FFF2-40B4-BE49-F238E27FC236}">
                <a16:creationId xmlns:a16="http://schemas.microsoft.com/office/drawing/2014/main" id="{AE1C4B5B-8609-42B4-999E-BDC0EB608673}"/>
              </a:ext>
            </a:extLst>
          </p:cNvPr>
          <p:cNvSpPr/>
          <p:nvPr/>
        </p:nvSpPr>
        <p:spPr bwMode="auto">
          <a:xfrm flipV="1">
            <a:off x="4258029" y="2239077"/>
            <a:ext cx="1185153" cy="144016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0" name="Oval 202">
            <a:extLst>
              <a:ext uri="{FF2B5EF4-FFF2-40B4-BE49-F238E27FC236}">
                <a16:creationId xmlns:a16="http://schemas.microsoft.com/office/drawing/2014/main" id="{360960D4-E6C2-4F0E-AA27-8697AD1A1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992" y="2155873"/>
            <a:ext cx="195605" cy="16804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C26F49-387B-4B0D-B9C4-B9CA158AEA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6" b="28168"/>
          <a:stretch/>
        </p:blipFill>
        <p:spPr>
          <a:xfrm>
            <a:off x="1763688" y="1089137"/>
            <a:ext cx="3995318" cy="1207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D43C4D-75DC-4F3A-BFC8-2DC6FF2B8C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235778" y="509119"/>
            <a:ext cx="1506209" cy="15734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7E99B-A426-45AF-9CE0-50909D55CF25}"/>
              </a:ext>
            </a:extLst>
          </p:cNvPr>
          <p:cNvSpPr/>
          <p:nvPr/>
        </p:nvSpPr>
        <p:spPr>
          <a:xfrm>
            <a:off x="2034035" y="734344"/>
            <a:ext cx="299525" cy="181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134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행사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562246"/>
              </p:ext>
            </p:extLst>
          </p:nvPr>
        </p:nvGraphicFramePr>
        <p:xfrm>
          <a:off x="6623325" y="438602"/>
          <a:ext cx="2403730" cy="119081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858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알림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기관별 행사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846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제목 클릭 시 파일 혹은 문서가 자신의 드라이브에 저장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846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해당 사업 지원하기 신청 완료</a:t>
                      </a:r>
                      <a:endParaRPr lang="en-US" altLang="ko-KR" sz="80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0">
                        <a:lnSpc>
                          <a:spcPct val="13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신청 완료 팝업 생성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10447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8390C93-2204-4C90-A931-106C7A08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" r="10632" b="85000"/>
          <a:stretch/>
        </p:blipFill>
        <p:spPr>
          <a:xfrm>
            <a:off x="921793" y="642700"/>
            <a:ext cx="4981710" cy="7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75C752-0B73-4C84-A44A-BDCBA9B28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397293" y="679121"/>
            <a:ext cx="1506209" cy="157347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C25A228B-E359-405F-A951-615A8603CF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8" t="11318" r="66890" b="86302"/>
          <a:stretch/>
        </p:blipFill>
        <p:spPr>
          <a:xfrm>
            <a:off x="2267744" y="1203598"/>
            <a:ext cx="360040" cy="1509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1131E3-9244-441C-B450-84D232C6956C}"/>
              </a:ext>
            </a:extLst>
          </p:cNvPr>
          <p:cNvSpPr/>
          <p:nvPr/>
        </p:nvSpPr>
        <p:spPr>
          <a:xfrm>
            <a:off x="2478021" y="950786"/>
            <a:ext cx="299525" cy="181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 Box">
            <a:extLst>
              <a:ext uri="{FF2B5EF4-FFF2-40B4-BE49-F238E27FC236}">
                <a16:creationId xmlns:a16="http://schemas.microsoft.com/office/drawing/2014/main" id="{4252B3A8-9C9A-4136-9B0B-3DA84416A2DB}"/>
              </a:ext>
            </a:extLst>
          </p:cNvPr>
          <p:cNvSpPr/>
          <p:nvPr/>
        </p:nvSpPr>
        <p:spPr>
          <a:xfrm>
            <a:off x="4974856" y="4434978"/>
            <a:ext cx="928646" cy="287258"/>
          </a:xfrm>
          <a:prstGeom prst="rect">
            <a:avLst/>
          </a:prstGeom>
          <a:solidFill>
            <a:srgbClr val="92D050"/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지원하기</a:t>
            </a:r>
            <a:endParaRPr lang="en-US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모서리가 둥근 직사각형 416">
            <a:extLst>
              <a:ext uri="{FF2B5EF4-FFF2-40B4-BE49-F238E27FC236}">
                <a16:creationId xmlns:a16="http://schemas.microsoft.com/office/drawing/2014/main" id="{135A9026-89F1-43EF-A1F7-15E0F5AC42FA}"/>
              </a:ext>
            </a:extLst>
          </p:cNvPr>
          <p:cNvSpPr/>
          <p:nvPr/>
        </p:nvSpPr>
        <p:spPr bwMode="auto">
          <a:xfrm flipV="1">
            <a:off x="4960016" y="4418939"/>
            <a:ext cx="943486" cy="319852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D9770799-1279-4F03-82E0-C98167CB5B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54" y="3824679"/>
            <a:ext cx="1690885" cy="812703"/>
          </a:xfrm>
          <a:prstGeom prst="rect">
            <a:avLst/>
          </a:prstGeom>
        </p:spPr>
      </p:pic>
      <p:sp>
        <p:nvSpPr>
          <p:cNvPr id="40" name="모서리가 둥근 직사각형 416">
            <a:extLst>
              <a:ext uri="{FF2B5EF4-FFF2-40B4-BE49-F238E27FC236}">
                <a16:creationId xmlns:a16="http://schemas.microsoft.com/office/drawing/2014/main" id="{B672284A-CF5E-4F40-9E29-E71E4E79F1EB}"/>
              </a:ext>
            </a:extLst>
          </p:cNvPr>
          <p:cNvSpPr/>
          <p:nvPr/>
        </p:nvSpPr>
        <p:spPr bwMode="auto">
          <a:xfrm flipV="1">
            <a:off x="6218299" y="3824679"/>
            <a:ext cx="1749965" cy="864096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41" name="Oval 202">
            <a:extLst>
              <a:ext uri="{FF2B5EF4-FFF2-40B4-BE49-F238E27FC236}">
                <a16:creationId xmlns:a16="http://schemas.microsoft.com/office/drawing/2014/main" id="{D5A98CDC-8E1D-4CF8-9A65-10038841B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866" y="3746418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32" name="Oval 202">
            <a:extLst>
              <a:ext uri="{FF2B5EF4-FFF2-40B4-BE49-F238E27FC236}">
                <a16:creationId xmlns:a16="http://schemas.microsoft.com/office/drawing/2014/main" id="{867E09E3-939A-4C61-95BC-FCE6EB21A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582" y="4340678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83C3DF8-128D-4C29-8AE9-3F9DE71219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6" b="28168"/>
          <a:stretch/>
        </p:blipFill>
        <p:spPr>
          <a:xfrm>
            <a:off x="1688945" y="1236931"/>
            <a:ext cx="3995318" cy="12077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A2552C-AFF6-449E-9B69-3990798BAF3A}"/>
              </a:ext>
            </a:extLst>
          </p:cNvPr>
          <p:cNvSpPr/>
          <p:nvPr/>
        </p:nvSpPr>
        <p:spPr>
          <a:xfrm>
            <a:off x="6335030" y="4087732"/>
            <a:ext cx="206164" cy="20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D767578-D083-43F0-8CF3-02C4CA330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9" y="1440525"/>
            <a:ext cx="5125431" cy="28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9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93BC12E-20C7-4000-BAB2-2A11CF516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77719"/>
            <a:ext cx="5877886" cy="444230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950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930266"/>
              </p:ext>
            </p:extLst>
          </p:nvPr>
        </p:nvGraphicFramePr>
        <p:xfrm>
          <a:off x="6623325" y="438602"/>
          <a:ext cx="2403730" cy="92050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알림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기관별 과제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42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탭 기능을 통해 기관별 </a:t>
                      </a:r>
                      <a:r>
                        <a:rPr lang="ko-KR" altLang="en-US" sz="800" u="none" baseline="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뷰페이지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 변경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21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페이징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기능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FC9C7AB-5B43-40E4-B57F-5862AB0797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 r="7232" b="31480"/>
          <a:stretch/>
        </p:blipFill>
        <p:spPr>
          <a:xfrm>
            <a:off x="832220" y="670148"/>
            <a:ext cx="5016524" cy="3524318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AAA67947-9886-4361-8949-E0CB6AE4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4" t="3905" r="34493" b="90495"/>
          <a:stretch/>
        </p:blipFill>
        <p:spPr>
          <a:xfrm>
            <a:off x="2627784" y="911551"/>
            <a:ext cx="1584177" cy="2880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75C752-0B73-4C84-A44A-BDCBA9B28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3923928" y="712176"/>
            <a:ext cx="1506209" cy="157347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EE93AB1F-B9D7-4267-A3AE-0E2CE9AB7E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0" t="19938" r="20642" b="76641"/>
          <a:stretch/>
        </p:blipFill>
        <p:spPr>
          <a:xfrm>
            <a:off x="818064" y="1435203"/>
            <a:ext cx="4752528" cy="128436"/>
          </a:xfrm>
          <a:prstGeom prst="rect">
            <a:avLst/>
          </a:prstGeom>
        </p:spPr>
      </p:pic>
      <p:sp>
        <p:nvSpPr>
          <p:cNvPr id="8" name="모서리가 둥근 직사각형 416">
            <a:extLst>
              <a:ext uri="{FF2B5EF4-FFF2-40B4-BE49-F238E27FC236}">
                <a16:creationId xmlns:a16="http://schemas.microsoft.com/office/drawing/2014/main" id="{FABC24AD-4FEC-4008-A66F-7E8572122C04}"/>
              </a:ext>
            </a:extLst>
          </p:cNvPr>
          <p:cNvSpPr/>
          <p:nvPr/>
        </p:nvSpPr>
        <p:spPr bwMode="auto">
          <a:xfrm flipV="1">
            <a:off x="1799692" y="1410895"/>
            <a:ext cx="1548171" cy="181654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2" name="Oval 202">
            <a:extLst>
              <a:ext uri="{FF2B5EF4-FFF2-40B4-BE49-F238E27FC236}">
                <a16:creationId xmlns:a16="http://schemas.microsoft.com/office/drawing/2014/main" id="{6DDD755E-0CAD-49F9-9A4C-619E8202F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8" y="1374705"/>
            <a:ext cx="134156" cy="16466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00D005-2160-41D6-8CF7-469940FCACBC}"/>
              </a:ext>
            </a:extLst>
          </p:cNvPr>
          <p:cNvSpPr/>
          <p:nvPr/>
        </p:nvSpPr>
        <p:spPr>
          <a:xfrm>
            <a:off x="2256251" y="976858"/>
            <a:ext cx="299525" cy="181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가구이(가) 표시된 사진&#10;&#10;자동 생성된 설명">
            <a:extLst>
              <a:ext uri="{FF2B5EF4-FFF2-40B4-BE49-F238E27FC236}">
                <a16:creationId xmlns:a16="http://schemas.microsoft.com/office/drawing/2014/main" id="{D3E01E98-5DE6-4906-BC20-EF2EA065C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13" y="3895512"/>
            <a:ext cx="1922055" cy="214223"/>
          </a:xfrm>
          <a:prstGeom prst="rect">
            <a:avLst/>
          </a:prstGeom>
        </p:spPr>
      </p:pic>
      <p:sp>
        <p:nvSpPr>
          <p:cNvPr id="11" name="모서리가 둥근 직사각형 416">
            <a:extLst>
              <a:ext uri="{FF2B5EF4-FFF2-40B4-BE49-F238E27FC236}">
                <a16:creationId xmlns:a16="http://schemas.microsoft.com/office/drawing/2014/main" id="{E6CA7EC5-9BD0-4524-B580-AE02B9D0A639}"/>
              </a:ext>
            </a:extLst>
          </p:cNvPr>
          <p:cNvSpPr/>
          <p:nvPr/>
        </p:nvSpPr>
        <p:spPr bwMode="auto">
          <a:xfrm flipV="1">
            <a:off x="2377010" y="3895512"/>
            <a:ext cx="1906958" cy="208335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4" name="Oval 202">
            <a:extLst>
              <a:ext uri="{FF2B5EF4-FFF2-40B4-BE49-F238E27FC236}">
                <a16:creationId xmlns:a16="http://schemas.microsoft.com/office/drawing/2014/main" id="{DC68894C-6149-4EE0-8564-5CACD4272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736" y="3776181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54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042342"/>
              </p:ext>
            </p:extLst>
          </p:nvPr>
        </p:nvGraphicFramePr>
        <p:xfrm>
          <a:off x="6623325" y="438602"/>
          <a:ext cx="2403730" cy="119081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858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알림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기관별 과제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846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제목 클릭 시 파일 혹은 문서가 자신의 드라이브에 저장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846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해당 사업 지원하기 신청 완료</a:t>
                      </a:r>
                      <a:endParaRPr lang="en-US" altLang="ko-KR" sz="80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0">
                        <a:lnSpc>
                          <a:spcPct val="13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신청 완료 팝업 생성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10447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8390C93-2204-4C90-A931-106C7A08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" r="10632" b="85000"/>
          <a:stretch/>
        </p:blipFill>
        <p:spPr>
          <a:xfrm>
            <a:off x="921793" y="642700"/>
            <a:ext cx="4981710" cy="7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75C752-0B73-4C84-A44A-BDCBA9B28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397293" y="679121"/>
            <a:ext cx="1506209" cy="157347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EFB11543-3ECF-4D4D-81B8-F6F84BC307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t="16557" r="11892" b="9793"/>
          <a:stretch/>
        </p:blipFill>
        <p:spPr>
          <a:xfrm>
            <a:off x="1068120" y="1414250"/>
            <a:ext cx="4909825" cy="3247561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C25A228B-E359-405F-A951-615A8603CF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8" t="11318" r="66890" b="86302"/>
          <a:stretch/>
        </p:blipFill>
        <p:spPr>
          <a:xfrm>
            <a:off x="2267744" y="1203598"/>
            <a:ext cx="360040" cy="1509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1131E3-9244-441C-B450-84D232C6956C}"/>
              </a:ext>
            </a:extLst>
          </p:cNvPr>
          <p:cNvSpPr/>
          <p:nvPr/>
        </p:nvSpPr>
        <p:spPr>
          <a:xfrm>
            <a:off x="2478021" y="950786"/>
            <a:ext cx="299525" cy="181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65DDE792-8948-4FC0-9BAB-DD4982E5B2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0" t="76508" r="11892" b="16610"/>
          <a:stretch/>
        </p:blipFill>
        <p:spPr>
          <a:xfrm>
            <a:off x="1395264" y="4299942"/>
            <a:ext cx="4582681" cy="3034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310EAD-F58B-41ED-BBC7-FA72928B0840}"/>
              </a:ext>
            </a:extLst>
          </p:cNvPr>
          <p:cNvSpPr txBox="1"/>
          <p:nvPr/>
        </p:nvSpPr>
        <p:spPr>
          <a:xfrm>
            <a:off x="2183625" y="435641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사업 지원서</a:t>
            </a:r>
            <a:r>
              <a:rPr lang="en-US" altLang="ko-KR" sz="1000" b="1" dirty="0"/>
              <a:t>.</a:t>
            </a:r>
            <a:r>
              <a:rPr lang="en-US" altLang="ko-KR" sz="1000" b="1" dirty="0" err="1"/>
              <a:t>hwp</a:t>
            </a:r>
            <a:endParaRPr lang="ko-KR" alt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39ADC-0AC7-4EDE-AD6C-759673A37182}"/>
              </a:ext>
            </a:extLst>
          </p:cNvPr>
          <p:cNvSpPr txBox="1"/>
          <p:nvPr/>
        </p:nvSpPr>
        <p:spPr>
          <a:xfrm>
            <a:off x="1942876" y="4083918"/>
            <a:ext cx="28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6B051F-5FD9-4CE8-9105-AF5C9D83F7DF}"/>
              </a:ext>
            </a:extLst>
          </p:cNvPr>
          <p:cNvSpPr/>
          <p:nvPr/>
        </p:nvSpPr>
        <p:spPr>
          <a:xfrm>
            <a:off x="1948026" y="4355401"/>
            <a:ext cx="258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5081C-D544-414C-82D9-535272941F4A}"/>
              </a:ext>
            </a:extLst>
          </p:cNvPr>
          <p:cNvSpPr txBox="1"/>
          <p:nvPr/>
        </p:nvSpPr>
        <p:spPr>
          <a:xfrm>
            <a:off x="2181813" y="4090469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사업 시행계획 공고</a:t>
            </a:r>
            <a:r>
              <a:rPr lang="en-US" altLang="ko-KR" sz="1000" b="1" dirty="0"/>
              <a:t>.</a:t>
            </a:r>
            <a:r>
              <a:rPr lang="en-US" altLang="ko-KR" sz="1000" b="1" dirty="0" err="1"/>
              <a:t>hwp</a:t>
            </a:r>
            <a:endParaRPr lang="ko-KR" altLang="en-US" sz="1000" b="1" dirty="0"/>
          </a:p>
        </p:txBody>
      </p:sp>
      <p:sp>
        <p:nvSpPr>
          <p:cNvPr id="11" name="모서리가 둥근 직사각형 416">
            <a:extLst>
              <a:ext uri="{FF2B5EF4-FFF2-40B4-BE49-F238E27FC236}">
                <a16:creationId xmlns:a16="http://schemas.microsoft.com/office/drawing/2014/main" id="{E6CA7EC5-9BD0-4524-B580-AE02B9D0A639}"/>
              </a:ext>
            </a:extLst>
          </p:cNvPr>
          <p:cNvSpPr/>
          <p:nvPr/>
        </p:nvSpPr>
        <p:spPr bwMode="auto">
          <a:xfrm flipV="1">
            <a:off x="2215638" y="4100938"/>
            <a:ext cx="1492266" cy="208335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id="{71BF24B4-C9C4-4AA4-9B01-CFC08EB745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0" t="76508" r="11892" b="16610"/>
          <a:stretch/>
        </p:blipFill>
        <p:spPr>
          <a:xfrm>
            <a:off x="1395264" y="4562761"/>
            <a:ext cx="4582681" cy="303453"/>
          </a:xfrm>
          <a:prstGeom prst="rect">
            <a:avLst/>
          </a:prstGeom>
        </p:spPr>
      </p:pic>
      <p:sp>
        <p:nvSpPr>
          <p:cNvPr id="29" name="Text Box">
            <a:extLst>
              <a:ext uri="{FF2B5EF4-FFF2-40B4-BE49-F238E27FC236}">
                <a16:creationId xmlns:a16="http://schemas.microsoft.com/office/drawing/2014/main" id="{4252B3A8-9C9A-4136-9B0B-3DA84416A2DB}"/>
              </a:ext>
            </a:extLst>
          </p:cNvPr>
          <p:cNvSpPr/>
          <p:nvPr/>
        </p:nvSpPr>
        <p:spPr>
          <a:xfrm>
            <a:off x="4795482" y="4574021"/>
            <a:ext cx="928646" cy="287258"/>
          </a:xfrm>
          <a:prstGeom prst="rect">
            <a:avLst/>
          </a:prstGeom>
          <a:solidFill>
            <a:srgbClr val="92D050"/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지원하기</a:t>
            </a:r>
            <a:endParaRPr lang="en-US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49C890-AE93-4A31-8926-6348DC89079C}"/>
              </a:ext>
            </a:extLst>
          </p:cNvPr>
          <p:cNvSpPr/>
          <p:nvPr/>
        </p:nvSpPr>
        <p:spPr>
          <a:xfrm>
            <a:off x="1465033" y="4601825"/>
            <a:ext cx="646331" cy="230832"/>
          </a:xfrm>
          <a:prstGeom prst="rect">
            <a:avLst/>
          </a:prstGeom>
          <a:solidFill>
            <a:srgbClr val="EBF1DE"/>
          </a:solidFill>
        </p:spPr>
        <p:txBody>
          <a:bodyPr wrap="none">
            <a:spAutoFit/>
          </a:bodyPr>
          <a:lstStyle/>
          <a:p>
            <a:r>
              <a:rPr lang="ko-KR" altLang="en-US" sz="900" b="1" dirty="0"/>
              <a:t>파일첨부</a:t>
            </a:r>
          </a:p>
        </p:txBody>
      </p:sp>
      <p:sp>
        <p:nvSpPr>
          <p:cNvPr id="14" name="Oval 202">
            <a:extLst>
              <a:ext uri="{FF2B5EF4-FFF2-40B4-BE49-F238E27FC236}">
                <a16:creationId xmlns:a16="http://schemas.microsoft.com/office/drawing/2014/main" id="{DC68894C-6149-4EE0-8564-5CACD4272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64" y="3981607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33" name="모서리가 둥근 직사각형 416">
            <a:extLst>
              <a:ext uri="{FF2B5EF4-FFF2-40B4-BE49-F238E27FC236}">
                <a16:creationId xmlns:a16="http://schemas.microsoft.com/office/drawing/2014/main" id="{135A9026-89F1-43EF-A1F7-15E0F5AC42FA}"/>
              </a:ext>
            </a:extLst>
          </p:cNvPr>
          <p:cNvSpPr/>
          <p:nvPr/>
        </p:nvSpPr>
        <p:spPr bwMode="auto">
          <a:xfrm flipV="1">
            <a:off x="4780642" y="4557982"/>
            <a:ext cx="943486" cy="319852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32" name="Oval 202">
            <a:extLst>
              <a:ext uri="{FF2B5EF4-FFF2-40B4-BE49-F238E27FC236}">
                <a16:creationId xmlns:a16="http://schemas.microsoft.com/office/drawing/2014/main" id="{867E09E3-939A-4C61-95BC-FCE6EB21A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208" y="4479721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A7653BA6-FD53-4B85-B145-DAD2E3C4C7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6" t="88272" r="28015" b="9626"/>
          <a:stretch/>
        </p:blipFill>
        <p:spPr>
          <a:xfrm>
            <a:off x="4331168" y="4659103"/>
            <a:ext cx="360040" cy="143296"/>
          </a:xfrm>
          <a:prstGeom prst="rect">
            <a:avLst/>
          </a:prstGeom>
        </p:spPr>
      </p:pic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D9770799-1279-4F03-82E0-C98167CB5B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54" y="3824679"/>
            <a:ext cx="1690885" cy="812703"/>
          </a:xfrm>
          <a:prstGeom prst="rect">
            <a:avLst/>
          </a:prstGeom>
        </p:spPr>
      </p:pic>
      <p:sp>
        <p:nvSpPr>
          <p:cNvPr id="40" name="모서리가 둥근 직사각형 416">
            <a:extLst>
              <a:ext uri="{FF2B5EF4-FFF2-40B4-BE49-F238E27FC236}">
                <a16:creationId xmlns:a16="http://schemas.microsoft.com/office/drawing/2014/main" id="{B672284A-CF5E-4F40-9E29-E71E4E79F1EB}"/>
              </a:ext>
            </a:extLst>
          </p:cNvPr>
          <p:cNvSpPr/>
          <p:nvPr/>
        </p:nvSpPr>
        <p:spPr bwMode="auto">
          <a:xfrm flipV="1">
            <a:off x="6218299" y="3824679"/>
            <a:ext cx="1749965" cy="864096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41" name="Oval 202">
            <a:extLst>
              <a:ext uri="{FF2B5EF4-FFF2-40B4-BE49-F238E27FC236}">
                <a16:creationId xmlns:a16="http://schemas.microsoft.com/office/drawing/2014/main" id="{D5A98CDC-8E1D-4CF8-9A65-10038841B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866" y="3746418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689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F5D5F4E-AB44-4E7E-9D89-7AFF0DEBB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46585"/>
            <a:ext cx="6795250" cy="447111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08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2C7AD9F-A167-4FB5-B229-2E205E9452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12006" r="6877" b="-4119"/>
          <a:stretch/>
        </p:blipFill>
        <p:spPr>
          <a:xfrm>
            <a:off x="539552" y="1091104"/>
            <a:ext cx="5616624" cy="417646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E62358F5-6FA7-4A74-8218-05194D316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1" t="1594" r="19433" b="86399"/>
          <a:stretch/>
        </p:blipFill>
        <p:spPr>
          <a:xfrm>
            <a:off x="771091" y="442046"/>
            <a:ext cx="5472608" cy="6175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소식 등록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523528"/>
              </p:ext>
            </p:extLst>
          </p:nvPr>
        </p:nvGraphicFramePr>
        <p:xfrm>
          <a:off x="6622134" y="455504"/>
          <a:ext cx="2403730" cy="63538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알림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소식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42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자신의 드라이브에 있는 파일을 찾는 팝업 생성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416">
            <a:extLst>
              <a:ext uri="{FF2B5EF4-FFF2-40B4-BE49-F238E27FC236}">
                <a16:creationId xmlns:a16="http://schemas.microsoft.com/office/drawing/2014/main" id="{FF7EDC1C-80EE-49B5-B804-9859E8375636}"/>
              </a:ext>
            </a:extLst>
          </p:cNvPr>
          <p:cNvSpPr/>
          <p:nvPr/>
        </p:nvSpPr>
        <p:spPr bwMode="auto">
          <a:xfrm flipV="1">
            <a:off x="4371606" y="4508150"/>
            <a:ext cx="432049" cy="168697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" name="Oval 202">
            <a:extLst>
              <a:ext uri="{FF2B5EF4-FFF2-40B4-BE49-F238E27FC236}">
                <a16:creationId xmlns:a16="http://schemas.microsoft.com/office/drawing/2014/main" id="{A33F6F85-BC4E-478E-967D-232FA7037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523" y="4388222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F37B81-7822-4E14-A503-BA2457323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690078" y="489171"/>
            <a:ext cx="1506209" cy="15734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6F7BFD-A72F-4DEF-B409-4FE88D1E1840}"/>
              </a:ext>
            </a:extLst>
          </p:cNvPr>
          <p:cNvSpPr/>
          <p:nvPr/>
        </p:nvSpPr>
        <p:spPr>
          <a:xfrm>
            <a:off x="1977746" y="803794"/>
            <a:ext cx="362006" cy="255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18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소식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6F7BFD-A72F-4DEF-B409-4FE88D1E1840}"/>
              </a:ext>
            </a:extLst>
          </p:cNvPr>
          <p:cNvSpPr/>
          <p:nvPr/>
        </p:nvSpPr>
        <p:spPr>
          <a:xfrm>
            <a:off x="1977746" y="803794"/>
            <a:ext cx="362006" cy="255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AF80391-A43D-4BAF-AFBC-0948151F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75" y="1165738"/>
            <a:ext cx="3116850" cy="28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7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09061" y="1835424"/>
            <a:ext cx="19442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파트너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- 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협업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algn="ctr"/>
            <a:endParaRPr lang="ko-KR" altLang="en-US" b="1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협업공간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참여자 목록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협업계획서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협업진행 현황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협업 </a:t>
            </a:r>
            <a:r>
              <a:rPr lang="ko-KR" altLang="en-US" b="1" dirty="0" err="1">
                <a:latin typeface="+mj-lt"/>
              </a:rPr>
              <a:t>플레이스</a:t>
            </a:r>
            <a:endParaRPr lang="ko-KR" altLang="en-US" b="1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36096" y="1825047"/>
            <a:ext cx="20162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알림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endParaRPr lang="ko-KR" altLang="en-US" b="1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기관별 과제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기관별 행사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기관별 소식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나의 프로그램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+mj-lt"/>
              </a:rPr>
              <a:t>행사</a:t>
            </a:r>
            <a:r>
              <a:rPr lang="en-US" altLang="ko-KR" b="1" dirty="0">
                <a:latin typeface="+mj-lt"/>
              </a:rPr>
              <a:t>/</a:t>
            </a:r>
            <a:r>
              <a:rPr lang="ko-KR" altLang="en-US" b="1" dirty="0">
                <a:latin typeface="+mj-lt"/>
              </a:rPr>
              <a:t>소식</a:t>
            </a:r>
          </a:p>
        </p:txBody>
      </p:sp>
      <p:sp>
        <p:nvSpPr>
          <p:cNvPr id="6" name="직사각형 5"/>
          <p:cNvSpPr/>
          <p:nvPr/>
        </p:nvSpPr>
        <p:spPr>
          <a:xfrm flipH="1">
            <a:off x="-16491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9050726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6200000" flipH="1">
            <a:off x="4517116" y="-4533609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 flipH="1">
            <a:off x="4528995" y="516617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D491158-22F8-4B9D-B4ED-43ACDC71FB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91" b="40277" l="37382" r="47962">
                        <a14:foregroundMark x1="46160" y1="37574" x2="47962" y2="37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53" t="28965" r="51185" b="58402"/>
          <a:stretch/>
        </p:blipFill>
        <p:spPr>
          <a:xfrm>
            <a:off x="2145670" y="970025"/>
            <a:ext cx="670998" cy="79598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56" b="95463" l="3455" r="95273">
                        <a14:foregroundMark x1="80364" y1="31034" x2="95273" y2="61706"/>
                        <a14:foregroundMark x1="68727" y1="15426" x2="66364" y2="4537"/>
                        <a14:foregroundMark x1="20000" y1="66606" x2="7455" y2="67514"/>
                        <a14:foregroundMark x1="35636" y1="81488" x2="47273" y2="95463"/>
                        <a14:foregroundMark x1="16545" y1="69873" x2="3455" y2="64973"/>
                        <a14:foregroundMark x1="32364" y1="74047" x2="44727" y2="93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16" y="976312"/>
            <a:ext cx="794544" cy="79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FC5128-9196-407C-A3C5-2A436DB85144}"/>
              </a:ext>
            </a:extLst>
          </p:cNvPr>
          <p:cNvSpPr/>
          <p:nvPr/>
        </p:nvSpPr>
        <p:spPr>
          <a:xfrm>
            <a:off x="1086666" y="633821"/>
            <a:ext cx="2808312" cy="35396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64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E6C1F3-F84B-450F-9057-D6E2DACA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t="13600" r="8122" b="-2278"/>
          <a:stretch/>
        </p:blipFill>
        <p:spPr>
          <a:xfrm>
            <a:off x="771091" y="1013990"/>
            <a:ext cx="5601109" cy="4078041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84DBF08-C406-4248-8EED-5797B96CF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1" t="1594" r="19433" b="86399"/>
          <a:stretch/>
        </p:blipFill>
        <p:spPr>
          <a:xfrm>
            <a:off x="771091" y="442046"/>
            <a:ext cx="5472608" cy="617536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52384"/>
              </p:ext>
            </p:extLst>
          </p:nvPr>
        </p:nvGraphicFramePr>
        <p:xfrm>
          <a:off x="6622134" y="458836"/>
          <a:ext cx="2403730" cy="79387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알림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기관별 소식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42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키워드를 입력하고 </a:t>
                      </a:r>
                      <a:r>
                        <a:rPr lang="en-US" altLang="ko-KR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‘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검색</a:t>
                      </a:r>
                      <a:r>
                        <a:rPr lang="en-US" altLang="ko-KR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’ 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버튼 혹은 </a:t>
                      </a:r>
                      <a:r>
                        <a:rPr lang="en-US" altLang="ko-KR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Enter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를 클릭 시 소식이 검색됨</a:t>
                      </a:r>
                      <a:endParaRPr lang="en-US" altLang="ko-KR" sz="80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0">
                        <a:lnSpc>
                          <a:spcPct val="13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드롭 다운 박스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416">
            <a:extLst>
              <a:ext uri="{FF2B5EF4-FFF2-40B4-BE49-F238E27FC236}">
                <a16:creationId xmlns:a16="http://schemas.microsoft.com/office/drawing/2014/main" id="{D7C23D56-78F3-42C4-A070-EFF246268AEA}"/>
              </a:ext>
            </a:extLst>
          </p:cNvPr>
          <p:cNvSpPr/>
          <p:nvPr/>
        </p:nvSpPr>
        <p:spPr bwMode="auto">
          <a:xfrm flipV="1">
            <a:off x="3764282" y="1591143"/>
            <a:ext cx="2376264" cy="180703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" name="Oval 202">
            <a:extLst>
              <a:ext uri="{FF2B5EF4-FFF2-40B4-BE49-F238E27FC236}">
                <a16:creationId xmlns:a16="http://schemas.microsoft.com/office/drawing/2014/main" id="{43E5B150-617A-4608-BAA8-045EFF0B4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1199" y="1411944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BA9D45-0D97-4E95-B723-CA7706998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89" y="1406287"/>
            <a:ext cx="1318374" cy="1028789"/>
          </a:xfrm>
          <a:prstGeom prst="rect">
            <a:avLst/>
          </a:prstGeom>
        </p:spPr>
      </p:pic>
      <p:sp>
        <p:nvSpPr>
          <p:cNvPr id="12" name="Oval 202">
            <a:extLst>
              <a:ext uri="{FF2B5EF4-FFF2-40B4-BE49-F238E27FC236}">
                <a16:creationId xmlns:a16="http://schemas.microsoft.com/office/drawing/2014/main" id="{85529E73-9AFD-4D17-971F-0BBC8A4E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893" y="1382808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63A059-25CF-43A5-81A4-4195D09D76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690078" y="489171"/>
            <a:ext cx="1506209" cy="157347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157F48E-EDB5-40B7-A46D-E7A890C2B5A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9" b="44308"/>
          <a:stretch/>
        </p:blipFill>
        <p:spPr>
          <a:xfrm>
            <a:off x="1259632" y="1059582"/>
            <a:ext cx="3992197" cy="1514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480836-0E46-42C3-A840-BA9AB4D843C7}"/>
              </a:ext>
            </a:extLst>
          </p:cNvPr>
          <p:cNvSpPr/>
          <p:nvPr/>
        </p:nvSpPr>
        <p:spPr>
          <a:xfrm>
            <a:off x="1907704" y="711771"/>
            <a:ext cx="432048" cy="301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75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39A4EFA-6B5D-4156-952C-70E7ADC9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74" y="639311"/>
            <a:ext cx="6816051" cy="4222113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74605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0423BB-AF1D-4D51-9472-F3351583D0CC}"/>
              </a:ext>
            </a:extLst>
          </p:cNvPr>
          <p:cNvGrpSpPr/>
          <p:nvPr/>
        </p:nvGrpSpPr>
        <p:grpSpPr>
          <a:xfrm>
            <a:off x="682155" y="442046"/>
            <a:ext cx="5601705" cy="978045"/>
            <a:chOff x="682155" y="442046"/>
            <a:chExt cx="5601705" cy="978045"/>
          </a:xfrm>
        </p:grpSpPr>
        <p:pic>
          <p:nvPicPr>
            <p:cNvPr id="23" name="그림 2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38C5E35-4ACA-4BB9-80B3-5A861AAFD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1" t="1594" r="19433" b="86399"/>
            <a:stretch/>
          </p:blipFill>
          <p:spPr>
            <a:xfrm>
              <a:off x="771091" y="442046"/>
              <a:ext cx="5472608" cy="6175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EE54517-9664-4920-A61C-143F97EE2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55" y="1082217"/>
              <a:ext cx="5601705" cy="337874"/>
            </a:xfrm>
            <a:prstGeom prst="rect">
              <a:avLst/>
            </a:prstGeom>
          </p:spPr>
        </p:pic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F142C93-9524-4D1B-825B-5A5DB69818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43000"/>
          <a:stretch/>
        </p:blipFill>
        <p:spPr>
          <a:xfrm>
            <a:off x="562883" y="1348558"/>
            <a:ext cx="6060442" cy="3493054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7251D80-02C1-490C-8A97-5402957A9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15866" r="13650" b="77995"/>
          <a:stretch/>
        </p:blipFill>
        <p:spPr>
          <a:xfrm>
            <a:off x="682155" y="1059582"/>
            <a:ext cx="5601109" cy="28897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프로그램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11731"/>
              </p:ext>
            </p:extLst>
          </p:nvPr>
        </p:nvGraphicFramePr>
        <p:xfrm>
          <a:off x="6623325" y="438602"/>
          <a:ext cx="2403730" cy="111226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알림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나의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42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키워드를 입력하고 </a:t>
                      </a:r>
                      <a:r>
                        <a:rPr lang="en-US" altLang="ko-KR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‘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검색</a:t>
                      </a:r>
                      <a:r>
                        <a:rPr lang="en-US" altLang="ko-KR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’ 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버튼 혹은 </a:t>
                      </a:r>
                      <a:r>
                        <a:rPr lang="en-US" altLang="ko-KR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Enter</a:t>
                      </a: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를 클릭 시 소식이 검색됨</a:t>
                      </a:r>
                      <a:endParaRPr lang="en-US" altLang="ko-KR" sz="80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361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클릭 시 해당 프로그램 페이지로 이동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361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신청대기중인 프로그램 상태 표시</a:t>
                      </a:r>
                      <a:endParaRPr lang="en-US" altLang="ko-KR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5863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A57292-450A-4CDD-B1BA-E84C2E73E031}"/>
              </a:ext>
            </a:extLst>
          </p:cNvPr>
          <p:cNvSpPr/>
          <p:nvPr/>
        </p:nvSpPr>
        <p:spPr>
          <a:xfrm>
            <a:off x="3491880" y="1131590"/>
            <a:ext cx="576064" cy="1440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416">
            <a:extLst>
              <a:ext uri="{FF2B5EF4-FFF2-40B4-BE49-F238E27FC236}">
                <a16:creationId xmlns:a16="http://schemas.microsoft.com/office/drawing/2014/main" id="{FFF7DF85-6C9A-41C3-9987-D74DD9080D0A}"/>
              </a:ext>
            </a:extLst>
          </p:cNvPr>
          <p:cNvSpPr/>
          <p:nvPr/>
        </p:nvSpPr>
        <p:spPr bwMode="auto">
          <a:xfrm flipV="1">
            <a:off x="3635896" y="1845572"/>
            <a:ext cx="2109981" cy="220628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7" name="모서리가 둥근 직사각형 416">
            <a:extLst>
              <a:ext uri="{FF2B5EF4-FFF2-40B4-BE49-F238E27FC236}">
                <a16:creationId xmlns:a16="http://schemas.microsoft.com/office/drawing/2014/main" id="{CBE96CF5-7613-4B67-82FA-60DD1F6DC086}"/>
              </a:ext>
            </a:extLst>
          </p:cNvPr>
          <p:cNvSpPr/>
          <p:nvPr/>
        </p:nvSpPr>
        <p:spPr bwMode="auto">
          <a:xfrm flipV="1">
            <a:off x="5436097" y="3163602"/>
            <a:ext cx="576064" cy="220628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8" name="Oval 202">
            <a:extLst>
              <a:ext uri="{FF2B5EF4-FFF2-40B4-BE49-F238E27FC236}">
                <a16:creationId xmlns:a16="http://schemas.microsoft.com/office/drawing/2014/main" id="{F35580D1-D1E2-49A3-A840-85ED87C0C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1719090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19" name="Oval 202">
            <a:extLst>
              <a:ext uri="{FF2B5EF4-FFF2-40B4-BE49-F238E27FC236}">
                <a16:creationId xmlns:a16="http://schemas.microsoft.com/office/drawing/2014/main" id="{84E11A82-311F-431A-8C32-5E1D0F7EE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823" y="3048844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3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8E1448-9322-40B2-BE2C-1D9F4E6355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690078" y="489171"/>
            <a:ext cx="1506209" cy="1573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43C1B8-C610-4D00-B5B9-10BFE34A6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5" y="1059582"/>
            <a:ext cx="5610577" cy="312953"/>
          </a:xfrm>
          <a:prstGeom prst="rect">
            <a:avLst/>
          </a:prstGeom>
        </p:spPr>
      </p:pic>
      <p:sp>
        <p:nvSpPr>
          <p:cNvPr id="26" name="Oval 202">
            <a:extLst>
              <a:ext uri="{FF2B5EF4-FFF2-40B4-BE49-F238E27FC236}">
                <a16:creationId xmlns:a16="http://schemas.microsoft.com/office/drawing/2014/main" id="{BA197BBA-2466-4640-9F31-A81125A26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3059434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27" name="모서리가 둥근 직사각형 416">
            <a:extLst>
              <a:ext uri="{FF2B5EF4-FFF2-40B4-BE49-F238E27FC236}">
                <a16:creationId xmlns:a16="http://schemas.microsoft.com/office/drawing/2014/main" id="{4CE432D2-D6EC-4FA4-B30B-534E96B63396}"/>
              </a:ext>
            </a:extLst>
          </p:cNvPr>
          <p:cNvSpPr/>
          <p:nvPr/>
        </p:nvSpPr>
        <p:spPr bwMode="auto">
          <a:xfrm flipV="1">
            <a:off x="2278946" y="3174245"/>
            <a:ext cx="1428957" cy="220628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BC6CD5-6F93-4B6D-A75B-6326B714FC6D}"/>
              </a:ext>
            </a:extLst>
          </p:cNvPr>
          <p:cNvSpPr/>
          <p:nvPr/>
        </p:nvSpPr>
        <p:spPr>
          <a:xfrm>
            <a:off x="1973965" y="783218"/>
            <a:ext cx="355927" cy="252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52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480836-0E46-42C3-A840-BA9AB4D843C7}"/>
              </a:ext>
            </a:extLst>
          </p:cNvPr>
          <p:cNvSpPr/>
          <p:nvPr/>
        </p:nvSpPr>
        <p:spPr>
          <a:xfrm>
            <a:off x="1907704" y="711771"/>
            <a:ext cx="432048" cy="301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31C409-3150-4391-BA51-F39A99A5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25" y="1379116"/>
            <a:ext cx="2415749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2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FA6B0A6-EF03-48E8-86DE-BF21C392A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30943"/>
            <a:ext cx="3600400" cy="4438850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480836-0E46-42C3-A840-BA9AB4D843C7}"/>
              </a:ext>
            </a:extLst>
          </p:cNvPr>
          <p:cNvSpPr/>
          <p:nvPr/>
        </p:nvSpPr>
        <p:spPr>
          <a:xfrm>
            <a:off x="1907704" y="711771"/>
            <a:ext cx="432048" cy="301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744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스크린샷이(가) 표시된 사진&#10;&#10;자동 생성된 설명">
            <a:extLst>
              <a:ext uri="{FF2B5EF4-FFF2-40B4-BE49-F238E27FC236}">
                <a16:creationId xmlns:a16="http://schemas.microsoft.com/office/drawing/2014/main" id="{B0A02646-58F7-4D8A-ACB0-227595118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2631"/>
            <a:ext cx="8208912" cy="49533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flipH="1">
            <a:off x="-16491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9050726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 flipH="1">
            <a:off x="4517116" y="-4533609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 flipH="1">
            <a:off x="4528995" y="516617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5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67128"/>
            <a:ext cx="7772400" cy="11025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362066" y="1657449"/>
            <a:ext cx="64008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spc="12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1200" spc="12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H="1">
            <a:off x="-16491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9050726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 flipH="1">
            <a:off x="4517116" y="-4533609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6200000" flipH="1">
            <a:off x="4528995" y="516617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8E85935-AA8A-4614-A5FE-B520F3637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85" y="-46638"/>
            <a:ext cx="6575535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flipH="1">
            <a:off x="-16491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9050726" y="0"/>
            <a:ext cx="93274" cy="5143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6200000" flipH="1">
            <a:off x="4517116" y="-4533609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6200000" flipH="1">
            <a:off x="4528995" y="516617"/>
            <a:ext cx="93275" cy="91604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8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A899501-FBE1-4324-846E-62ED0156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t="8001" r="12238" b="57350"/>
          <a:stretch/>
        </p:blipFill>
        <p:spPr>
          <a:xfrm>
            <a:off x="259296" y="976023"/>
            <a:ext cx="6750599" cy="348200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126064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요청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20771"/>
              </p:ext>
            </p:extLst>
          </p:nvPr>
        </p:nvGraphicFramePr>
        <p:xfrm>
          <a:off x="6622134" y="466005"/>
          <a:ext cx="2403730" cy="111226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마이페이지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협업 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470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b="0" u="none" baseline="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 협업 페이지로 이동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470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필터링 팝업 생성</a:t>
                      </a:r>
                      <a:endParaRPr lang="en-US" altLang="ko-KR" sz="80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0">
                        <a:lnSpc>
                          <a:spcPct val="13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하단 참고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678346"/>
                  </a:ext>
                </a:extLst>
              </a:tr>
              <a:tr h="198470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협업 참여 팝업 생성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94075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416">
            <a:extLst>
              <a:ext uri="{FF2B5EF4-FFF2-40B4-BE49-F238E27FC236}">
                <a16:creationId xmlns:a16="http://schemas.microsoft.com/office/drawing/2014/main" id="{93612186-354A-4A0C-83DD-277136B99D3C}"/>
              </a:ext>
            </a:extLst>
          </p:cNvPr>
          <p:cNvSpPr/>
          <p:nvPr/>
        </p:nvSpPr>
        <p:spPr bwMode="auto">
          <a:xfrm flipV="1">
            <a:off x="6138427" y="1557276"/>
            <a:ext cx="429478" cy="150377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0" name="Oval 202">
            <a:extLst>
              <a:ext uri="{FF2B5EF4-FFF2-40B4-BE49-F238E27FC236}">
                <a16:creationId xmlns:a16="http://schemas.microsoft.com/office/drawing/2014/main" id="{931AAE43-0457-4D11-AECF-9E3AE8CAC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167" y="1365866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7BEBF-340F-4C1A-A9FA-9903C8680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61" y="2088291"/>
            <a:ext cx="1243260" cy="91797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A6EF218-72DD-443D-8598-06D40AC66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94" y="3088937"/>
            <a:ext cx="1100430" cy="900649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3DD9817-E3A8-492F-8264-0ECD7FF0A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94" y="4011910"/>
            <a:ext cx="1173327" cy="928188"/>
          </a:xfrm>
          <a:prstGeom prst="rect">
            <a:avLst/>
          </a:prstGeom>
        </p:spPr>
      </p:pic>
      <p:sp>
        <p:nvSpPr>
          <p:cNvPr id="16" name="Oval 202">
            <a:extLst>
              <a:ext uri="{FF2B5EF4-FFF2-40B4-BE49-F238E27FC236}">
                <a16:creationId xmlns:a16="http://schemas.microsoft.com/office/drawing/2014/main" id="{D71F11C0-751E-4649-A4B0-F99E1F82C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87" y="1971239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5E690BF6-D4D9-41D9-AEC2-DAC2D0A6612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r="737" b="90261"/>
          <a:stretch/>
        </p:blipFill>
        <p:spPr>
          <a:xfrm>
            <a:off x="742051" y="507580"/>
            <a:ext cx="5534133" cy="500948"/>
          </a:xfrm>
          <a:prstGeom prst="round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0795AF-4AEB-4130-804D-4371D9DC89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144694" y="522909"/>
            <a:ext cx="1506209" cy="157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26D00-731C-48EC-8460-004128823B36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6" t="17219" r="74776" b="80492"/>
          <a:stretch/>
        </p:blipFill>
        <p:spPr>
          <a:xfrm>
            <a:off x="1057550" y="1860351"/>
            <a:ext cx="778146" cy="2793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5AAC5E-8BE1-47E6-A421-481191EE48E5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6" t="17219" r="74776" b="80492"/>
          <a:stretch/>
        </p:blipFill>
        <p:spPr>
          <a:xfrm>
            <a:off x="1057550" y="2663643"/>
            <a:ext cx="778146" cy="2793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5CC997-5172-4E5D-93F9-20A6EA20AB81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6" t="17219" r="74776" b="80492"/>
          <a:stretch/>
        </p:blipFill>
        <p:spPr>
          <a:xfrm>
            <a:off x="1057550" y="3453012"/>
            <a:ext cx="778146" cy="2793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938B87-64FB-47E0-B0BA-B808925FA374}"/>
              </a:ext>
            </a:extLst>
          </p:cNvPr>
          <p:cNvSpPr/>
          <p:nvPr/>
        </p:nvSpPr>
        <p:spPr>
          <a:xfrm>
            <a:off x="1259633" y="1514646"/>
            <a:ext cx="72008" cy="20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E65E0A"/>
                </a:solidFill>
              </a:rPr>
              <a:t>6</a:t>
            </a:r>
            <a:endParaRPr lang="ko-KR" altLang="en-US" b="1" dirty="0">
              <a:solidFill>
                <a:srgbClr val="E65E0A"/>
              </a:solidFill>
            </a:endParaRPr>
          </a:p>
        </p:txBody>
      </p:sp>
      <p:sp>
        <p:nvSpPr>
          <p:cNvPr id="24" name="Oval 202">
            <a:extLst>
              <a:ext uri="{FF2B5EF4-FFF2-40B4-BE49-F238E27FC236}">
                <a16:creationId xmlns:a16="http://schemas.microsoft.com/office/drawing/2014/main" id="{19123068-9E0D-42E7-BA38-E579DF265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954" y="2002383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25" name="모서리가 둥근 직사각형 416">
            <a:extLst>
              <a:ext uri="{FF2B5EF4-FFF2-40B4-BE49-F238E27FC236}">
                <a16:creationId xmlns:a16="http://schemas.microsoft.com/office/drawing/2014/main" id="{2427DB01-4035-4161-B5D8-3C7B50F48208}"/>
              </a:ext>
            </a:extLst>
          </p:cNvPr>
          <p:cNvSpPr/>
          <p:nvPr/>
        </p:nvSpPr>
        <p:spPr bwMode="auto">
          <a:xfrm flipV="1">
            <a:off x="3433136" y="2139701"/>
            <a:ext cx="1750153" cy="208334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58BF7DE-22E3-4905-88CC-D571EAF475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97" y="1860351"/>
            <a:ext cx="1186638" cy="593319"/>
          </a:xfrm>
          <a:prstGeom prst="rect">
            <a:avLst/>
          </a:prstGeom>
        </p:spPr>
      </p:pic>
      <p:sp>
        <p:nvSpPr>
          <p:cNvPr id="26" name="Oval 202">
            <a:extLst>
              <a:ext uri="{FF2B5EF4-FFF2-40B4-BE49-F238E27FC236}">
                <a16:creationId xmlns:a16="http://schemas.microsoft.com/office/drawing/2014/main" id="{D6D45204-BF81-44CE-A712-A4FDC80F0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465" y="1756183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3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18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126064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요청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CCC32F-0BA2-4ABA-9D2E-2A5FDD511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7" y="963790"/>
            <a:ext cx="8131245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7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ECF69A-216D-4051-81BD-6C9F3459E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0" b="44400"/>
          <a:stretch>
            <a:fillRect/>
          </a:stretch>
        </p:blipFill>
        <p:spPr>
          <a:xfrm>
            <a:off x="395537" y="1146754"/>
            <a:ext cx="6226596" cy="359709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협업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8F3F2F-65D0-44F9-834E-F408C517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725879"/>
              </p:ext>
            </p:extLst>
          </p:nvPr>
        </p:nvGraphicFramePr>
        <p:xfrm>
          <a:off x="6623325" y="458836"/>
          <a:ext cx="2403730" cy="100112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749">
                <a:tc>
                  <a:txBody>
                    <a:bodyPr/>
                    <a:lstStyle/>
                    <a:p>
                      <a:pPr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파트너 </a:t>
                      </a: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&gt; </a:t>
                      </a:r>
                      <a:r>
                        <a:rPr lang="ko-KR" altLang="en-US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나의 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42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협업 제목 클릭 시 협업 화면으로 이동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342">
                <a:tc>
                  <a:txBody>
                    <a:bodyPr/>
                    <a:lstStyle/>
                    <a:p>
                      <a:pPr algn="r" latinLnBrk="0">
                        <a:lnSpc>
                          <a:spcPct val="130000"/>
                        </a:lnSpc>
                      </a:pPr>
                      <a:r>
                        <a:rPr lang="en-US" altLang="ko-KR" sz="8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lnSpc>
                          <a:spcPct val="130000"/>
                        </a:lnSpc>
                        <a:buNone/>
                      </a:pPr>
                      <a:r>
                        <a:rPr lang="ko-KR" altLang="en-US" sz="800" b="0" u="none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Wingdings" panose="05000000000000000000" pitchFamily="2" charset="2"/>
                        </a:rPr>
                        <a:t>협업에 참여한 인원을 나타냄</a:t>
                      </a:r>
                      <a:endParaRPr lang="en-US" altLang="ko-KR" sz="800" b="0" u="none" baseline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91398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모서리가 둥근 직사각형 416">
            <a:extLst>
              <a:ext uri="{FF2B5EF4-FFF2-40B4-BE49-F238E27FC236}">
                <a16:creationId xmlns:a16="http://schemas.microsoft.com/office/drawing/2014/main" id="{397EFE6F-5916-4F6E-85F7-247310B3F2AC}"/>
              </a:ext>
            </a:extLst>
          </p:cNvPr>
          <p:cNvSpPr/>
          <p:nvPr/>
        </p:nvSpPr>
        <p:spPr bwMode="auto">
          <a:xfrm flipV="1">
            <a:off x="1940303" y="1772911"/>
            <a:ext cx="1407560" cy="210504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" name="Oval 202">
            <a:extLst>
              <a:ext uri="{FF2B5EF4-FFF2-40B4-BE49-F238E27FC236}">
                <a16:creationId xmlns:a16="http://schemas.microsoft.com/office/drawing/2014/main" id="{21F5AE22-7197-442B-8397-784AC165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724" y="1630732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1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sp>
        <p:nvSpPr>
          <p:cNvPr id="12" name="모서리가 둥근 직사각형 416">
            <a:extLst>
              <a:ext uri="{FF2B5EF4-FFF2-40B4-BE49-F238E27FC236}">
                <a16:creationId xmlns:a16="http://schemas.microsoft.com/office/drawing/2014/main" id="{526A0ED3-B408-4B6E-8CD7-E4DDD6F119F5}"/>
              </a:ext>
            </a:extLst>
          </p:cNvPr>
          <p:cNvSpPr/>
          <p:nvPr/>
        </p:nvSpPr>
        <p:spPr bwMode="auto">
          <a:xfrm flipV="1">
            <a:off x="3353497" y="1772911"/>
            <a:ext cx="195765" cy="208334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pPr algn="ctr" eaLnBrk="0" hangingPunct="0">
              <a:buClr>
                <a:srgbClr val="FF0000"/>
              </a:buClr>
              <a:buSzPct val="135000"/>
              <a:defRPr/>
            </a:pPr>
            <a:endParaRPr kumimoji="0" lang="ko-KR" altLang="en-US" dirty="0" err="1">
              <a:solidFill>
                <a:schemeClr val="bg1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4" name="Oval 202">
            <a:extLst>
              <a:ext uri="{FF2B5EF4-FFF2-40B4-BE49-F238E27FC236}">
                <a16:creationId xmlns:a16="http://schemas.microsoft.com/office/drawing/2014/main" id="{5D171E12-F3C0-43C3-8CC0-87E476475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023" y="1564576"/>
            <a:ext cx="206164" cy="208335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1" dirty="0">
                <a:solidFill>
                  <a:prstClr val="white"/>
                </a:solidFill>
                <a:ea typeface="맑은 고딕" pitchFamily="50" charset="-127"/>
              </a:rPr>
              <a:t>2</a:t>
            </a:r>
            <a:endParaRPr kumimoji="0" lang="ko-KR" altLang="en-US" sz="1000" b="1" dirty="0">
              <a:solidFill>
                <a:prstClr val="white"/>
              </a:solidFill>
              <a:ea typeface="맑은 고딕" pitchFamily="50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642B699A-93B6-4066-AE46-A93D5597C5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r="737" b="90261"/>
          <a:stretch/>
        </p:blipFill>
        <p:spPr>
          <a:xfrm>
            <a:off x="742051" y="507580"/>
            <a:ext cx="5534133" cy="500948"/>
          </a:xfrm>
          <a:prstGeom prst="round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58CC67-806E-4994-94DF-A96E43CEA0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7403" r="4548" b="25301"/>
          <a:stretch/>
        </p:blipFill>
        <p:spPr>
          <a:xfrm>
            <a:off x="4144694" y="522909"/>
            <a:ext cx="1506209" cy="1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협업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26316BD-ECF2-4A46-AF9A-C0B5D10B5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59" y="1428651"/>
            <a:ext cx="2316681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30491" y="458836"/>
            <a:ext cx="8895372" cy="456118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제목 1"/>
          <p:cNvSpPr>
            <a:spLocks noGrp="1"/>
          </p:cNvSpPr>
          <p:nvPr>
            <p:ph type="ctrTitle"/>
          </p:nvPr>
        </p:nvSpPr>
        <p:spPr>
          <a:xfrm>
            <a:off x="647056" y="65870"/>
            <a:ext cx="2700807" cy="41484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협업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3ACD-6E68-49CE-A881-B7DB205ABFCF}"/>
              </a:ext>
            </a:extLst>
          </p:cNvPr>
          <p:cNvSpPr/>
          <p:nvPr/>
        </p:nvSpPr>
        <p:spPr>
          <a:xfrm flipH="1">
            <a:off x="35496" y="0"/>
            <a:ext cx="611561" cy="61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2780AE7-2BD3-4CE7-80A8-C54B3B4B1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43" y="1401978"/>
            <a:ext cx="4762913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77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872</Words>
  <Application>Microsoft Office PowerPoint</Application>
  <PresentationFormat>화면 슬라이드 쇼(16:9)</PresentationFormat>
  <Paragraphs>270</Paragraphs>
  <Slides>36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StarSymbol</vt:lpstr>
      <vt:lpstr>HY견고딕</vt:lpstr>
      <vt:lpstr>나눔스퀘어 ExtraBold</vt:lpstr>
      <vt:lpstr>Wingdings</vt:lpstr>
      <vt:lpstr>Arial</vt:lpstr>
      <vt:lpstr>Office 테마</vt:lpstr>
      <vt:lpstr>GRICS Gachon Research Information Cooperation System</vt:lpstr>
      <vt:lpstr>PowerPoint 프레젠테이션</vt:lpstr>
      <vt:lpstr>PowerPoint 프레젠테이션</vt:lpstr>
      <vt:lpstr>PowerPoint 프레젠테이션</vt:lpstr>
      <vt:lpstr>협업 요청</vt:lpstr>
      <vt:lpstr>협업 요청</vt:lpstr>
      <vt:lpstr>나의 협업 </vt:lpstr>
      <vt:lpstr>나의 협업 </vt:lpstr>
      <vt:lpstr>나의 협업 </vt:lpstr>
      <vt:lpstr>참여자 목록</vt:lpstr>
      <vt:lpstr>참여자 목록</vt:lpstr>
      <vt:lpstr>협업 계획서</vt:lpstr>
      <vt:lpstr>협업 계획서</vt:lpstr>
      <vt:lpstr>협업 진행현황 </vt:lpstr>
      <vt:lpstr>협업 진행현황 </vt:lpstr>
      <vt:lpstr>협업 플레이스</vt:lpstr>
      <vt:lpstr>협업 플레이스</vt:lpstr>
      <vt:lpstr>PowerPoint 프레젠테이션</vt:lpstr>
      <vt:lpstr>PowerPoint 프레젠테이션</vt:lpstr>
      <vt:lpstr>알림 _ 행사 등록</vt:lpstr>
      <vt:lpstr>알림 _ 행사 등록</vt:lpstr>
      <vt:lpstr>알림 _ 행사</vt:lpstr>
      <vt:lpstr>알림 _ 행사</vt:lpstr>
      <vt:lpstr>알림 _ 행사</vt:lpstr>
      <vt:lpstr>알림 _ 과제</vt:lpstr>
      <vt:lpstr>알림 _ 과제</vt:lpstr>
      <vt:lpstr>알림 _ 과제</vt:lpstr>
      <vt:lpstr>알림 _ 소식 등록</vt:lpstr>
      <vt:lpstr>알림 _ 소식 등록</vt:lpstr>
      <vt:lpstr>알림 _ 소식</vt:lpstr>
      <vt:lpstr>알림 _ 소식</vt:lpstr>
      <vt:lpstr>알림 _ 나의 프로그램</vt:lpstr>
      <vt:lpstr>알림 _ 나의 프로그램</vt:lpstr>
      <vt:lpstr>알림 _ 나의 프로그램</vt:lpstr>
      <vt:lpstr>PowerPoint 프레젠테이션</vt:lpstr>
      <vt:lpstr>감사합니다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초록색에 관하여</dc:title>
  <dc:creator>박선정</dc:creator>
  <cp:lastModifiedBy>Jiminyoung</cp:lastModifiedBy>
  <cp:revision>401</cp:revision>
  <dcterms:created xsi:type="dcterms:W3CDTF">2018-06-06T05:11:59Z</dcterms:created>
  <dcterms:modified xsi:type="dcterms:W3CDTF">2019-06-13T14:40:27Z</dcterms:modified>
</cp:coreProperties>
</file>